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24384000" cy="13716000"/>
  <p:notesSz cx="6858000" cy="9144000"/>
  <p:embeddedFontLst>
    <p:embeddedFont>
      <p:font typeface="Montserrat Bold" pitchFamily="2" charset="77"/>
      <p:bold r:id="rId15"/>
      <p:italic r:id="rId16"/>
      <p:boldItalic r:id="rId17"/>
    </p:embeddedFont>
    <p:embeddedFont>
      <p:font typeface="Montserrat Medium" pitchFamily="2" charset="77"/>
      <p:regular r:id="rId18"/>
      <p:italic r:id="rId19"/>
    </p:embeddedFont>
    <p:embeddedFont>
      <p:font typeface="Montserrat-BoldItalic" pitchFamily="2" charset="77"/>
      <p:bold r:id="rId20"/>
      <p:italic r:id="rId21"/>
      <p:boldItalic r:id="rId22"/>
    </p:embeddedFont>
    <p:embeddedFont>
      <p:font typeface="Montserrat-Italic" pitchFamily="2" charset="77"/>
      <p:italic r:id="rId23"/>
    </p:embeddedFont>
    <p:embeddedFont>
      <p:font typeface="Tw Cen MT" panose="020B0602020104020603" pitchFamily="34" charset="77"/>
      <p:regular r:id="rId24"/>
      <p:bold r:id="rId25"/>
      <p:italic r:id="rId26"/>
      <p:boldItalic r:id="rId27"/>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282"/>
    <p:restoredTop sz="94694"/>
  </p:normalViewPr>
  <p:slideViewPr>
    <p:cSldViewPr snapToGrid="0" snapToObjects="1">
      <p:cViewPr varScale="1">
        <p:scale>
          <a:sx n="60" d="100"/>
          <a:sy n="60" d="100"/>
        </p:scale>
        <p:origin x="1136" y="2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theme" Target="theme/theme1.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4833937" y="2303859"/>
            <a:ext cx="14716126" cy="4643438"/>
          </a:xfrm>
          <a:prstGeom prst="rect">
            <a:avLst/>
          </a:prstGeom>
        </p:spPr>
        <p:txBody>
          <a:bodyPr anchor="b"/>
          <a:lstStyle/>
          <a:p>
            <a:r>
              <a:t>Title Text</a:t>
            </a:r>
          </a:p>
        </p:txBody>
      </p:sp>
      <p:sp>
        <p:nvSpPr>
          <p:cNvPr id="12" name="Shape 12"/>
          <p:cNvSpPr>
            <a:spLocks noGrp="1"/>
          </p:cNvSpPr>
          <p:nvPr>
            <p:ph type="body" sz="quarter" idx="1"/>
          </p:nvPr>
        </p:nvSpPr>
        <p:spPr>
          <a:xfrm>
            <a:off x="4833937" y="7090171"/>
            <a:ext cx="14716126" cy="1589486"/>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4833937" y="8947546"/>
            <a:ext cx="14716126" cy="647701"/>
          </a:xfrm>
          <a:prstGeom prst="rect">
            <a:avLst/>
          </a:prstGeom>
        </p:spPr>
        <p:txBody>
          <a:bodyPr anchor="t">
            <a:spAutoFit/>
          </a:bodyPr>
          <a:lstStyle>
            <a:lvl1pPr marL="0" indent="0" algn="ctr">
              <a:spcBef>
                <a:spcPts val="0"/>
              </a:spcBef>
              <a:buSzTx/>
              <a:buNone/>
              <a:defRPr sz="3200" i="1"/>
            </a:lvl1pPr>
          </a:lstStyle>
          <a:p>
            <a:r>
              <a:t>–Johnny Appleseed</a:t>
            </a:r>
          </a:p>
        </p:txBody>
      </p:sp>
      <p:sp>
        <p:nvSpPr>
          <p:cNvPr id="94" name="Shape 94"/>
          <p:cNvSpPr>
            <a:spLocks noGrp="1"/>
          </p:cNvSpPr>
          <p:nvPr>
            <p:ph type="body" sz="quarter" idx="14"/>
          </p:nvPr>
        </p:nvSpPr>
        <p:spPr>
          <a:xfrm>
            <a:off x="4833937" y="5997575"/>
            <a:ext cx="14716126" cy="863601"/>
          </a:xfrm>
          <a:prstGeom prst="rect">
            <a:avLst/>
          </a:prstGeom>
        </p:spPr>
        <p:txBody>
          <a:bodyPr>
            <a:spAutoFit/>
          </a:bodyPr>
          <a:lstStyle>
            <a:lvl1pPr marL="0" indent="0" algn="ctr">
              <a:spcBef>
                <a:spcPts val="0"/>
              </a:spcBef>
              <a:buSzTx/>
              <a:buNone/>
              <a:defRPr sz="4600">
                <a:latin typeface="+mn-lt"/>
                <a:ea typeface="+mn-ea"/>
                <a:cs typeface="+mn-cs"/>
                <a:sym typeface="Helvetica Neue Medium"/>
              </a:defRPr>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047999" y="0"/>
            <a:ext cx="18288001" cy="137160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sz="half" idx="13"/>
          </p:nvPr>
        </p:nvSpPr>
        <p:spPr>
          <a:xfrm>
            <a:off x="5334000" y="946546"/>
            <a:ext cx="13716001" cy="8304611"/>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4833937" y="9447609"/>
            <a:ext cx="14716126" cy="2000251"/>
          </a:xfrm>
          <a:prstGeom prst="rect">
            <a:avLst/>
          </a:prstGeom>
        </p:spPr>
        <p:txBody>
          <a:bodyPr anchor="b"/>
          <a:lstStyle/>
          <a:p>
            <a:r>
              <a:t>Title Text</a:t>
            </a:r>
          </a:p>
        </p:txBody>
      </p:sp>
      <p:sp>
        <p:nvSpPr>
          <p:cNvPr id="22" name="Shape 22"/>
          <p:cNvSpPr>
            <a:spLocks noGrp="1"/>
          </p:cNvSpPr>
          <p:nvPr>
            <p:ph type="body" sz="quarter" idx="1"/>
          </p:nvPr>
        </p:nvSpPr>
        <p:spPr>
          <a:xfrm>
            <a:off x="4833937" y="11465718"/>
            <a:ext cx="14716126" cy="1589486"/>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4833937" y="4536281"/>
            <a:ext cx="14716126" cy="4643438"/>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12495609" y="892968"/>
            <a:ext cx="7500938" cy="11555017"/>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4387453" y="892968"/>
            <a:ext cx="7500938" cy="5607845"/>
          </a:xfrm>
          <a:prstGeom prst="rect">
            <a:avLst/>
          </a:prstGeom>
        </p:spPr>
        <p:txBody>
          <a:bodyPr anchor="b"/>
          <a:lstStyle>
            <a:lvl1pPr>
              <a:defRPr sz="8400"/>
            </a:lvl1pPr>
          </a:lstStyle>
          <a:p>
            <a:r>
              <a:t>Title Text</a:t>
            </a:r>
          </a:p>
        </p:txBody>
      </p:sp>
      <p:sp>
        <p:nvSpPr>
          <p:cNvPr id="40" name="Shape 40"/>
          <p:cNvSpPr>
            <a:spLocks noGrp="1"/>
          </p:cNvSpPr>
          <p:nvPr>
            <p:ph type="body" sz="quarter" idx="1"/>
          </p:nvPr>
        </p:nvSpPr>
        <p:spPr>
          <a:xfrm>
            <a:off x="4387453" y="6643687"/>
            <a:ext cx="7500938" cy="5786438"/>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quarter" idx="13"/>
          </p:nvPr>
        </p:nvSpPr>
        <p:spPr>
          <a:xfrm>
            <a:off x="12495609" y="3643312"/>
            <a:ext cx="7500938" cy="8840392"/>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quarter" idx="1"/>
          </p:nvPr>
        </p:nvSpPr>
        <p:spPr>
          <a:xfrm>
            <a:off x="4387453" y="3643312"/>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xfrm>
            <a:off x="11954103" y="13073062"/>
            <a:ext cx="466269" cy="473076"/>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4387453" y="1785937"/>
            <a:ext cx="15609094" cy="101441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12495609" y="7161609"/>
            <a:ext cx="7500938" cy="5304235"/>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12495609" y="1250156"/>
            <a:ext cx="7500938" cy="5304235"/>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4387453" y="1250156"/>
            <a:ext cx="7500938" cy="11215688"/>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4387453" y="357187"/>
            <a:ext cx="15609094" cy="3036095"/>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Title Text</a:t>
            </a:r>
          </a:p>
        </p:txBody>
      </p:sp>
      <p:sp>
        <p:nvSpPr>
          <p:cNvPr id="3" name="Shape 3"/>
          <p:cNvSpPr>
            <a:spLocks noGrp="1"/>
          </p:cNvSpPr>
          <p:nvPr>
            <p:ph type="body" idx="1"/>
          </p:nvPr>
        </p:nvSpPr>
        <p:spPr>
          <a:xfrm>
            <a:off x="4387453" y="3643312"/>
            <a:ext cx="15609094" cy="8840392"/>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954103" y="13073062"/>
            <a:ext cx="466269" cy="477671"/>
          </a:xfrm>
          <a:prstGeom prst="rect">
            <a:avLst/>
          </a:prstGeom>
          <a:ln w="12700">
            <a:miter lim="400000"/>
          </a:ln>
        </p:spPr>
        <p:txBody>
          <a:bodyPr wrap="none" lIns="71437" tIns="71437" rIns="71437" bIns="71437">
            <a:spAutoFit/>
          </a:bodyPr>
          <a:lstStyle>
            <a:lvl1pPr>
              <a:defRPr sz="22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9pPr>
    </p:titleStyle>
    <p:body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1pPr>
      <a:lvl2pPr marL="0" marR="0" indent="2286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2pPr>
      <a:lvl3pPr marL="0" marR="0" indent="4572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3pPr>
      <a:lvl4pPr marL="0" marR="0" indent="6858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4pPr>
      <a:lvl5pPr marL="0" marR="0" indent="9144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5pPr>
      <a:lvl6pPr marL="0" marR="0" indent="11430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6pPr>
      <a:lvl7pPr marL="0" marR="0" indent="13716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7pPr>
      <a:lvl8pPr marL="0" marR="0" indent="16002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8pPr>
      <a:lvl9pPr marL="0" marR="0" indent="18288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hyperlink" Target="http://www.designthinkmakebreakrepeat.com" TargetMode="External"/><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960E932-8403-C345-AA52-0B8798E2B0DF}"/>
              </a:ext>
            </a:extLst>
          </p:cNvPr>
          <p:cNvGrpSpPr/>
          <p:nvPr/>
        </p:nvGrpSpPr>
        <p:grpSpPr>
          <a:xfrm>
            <a:off x="-19199" y="-9916"/>
            <a:ext cx="24438649" cy="13271169"/>
            <a:chOff x="-19199" y="-9916"/>
            <a:chExt cx="24438649" cy="13271169"/>
          </a:xfrm>
        </p:grpSpPr>
        <p:pic>
          <p:nvPicPr>
            <p:cNvPr id="119" name="Bodystorming.jpg"/>
            <p:cNvPicPr>
              <a:picLocks noChangeAspect="1"/>
            </p:cNvPicPr>
            <p:nvPr/>
          </p:nvPicPr>
          <p:blipFill>
            <a:blip r:embed="rId2"/>
            <a:srcRect t="15181" b="15181"/>
            <a:stretch>
              <a:fillRect/>
            </a:stretch>
          </p:blipFill>
          <p:spPr>
            <a:xfrm>
              <a:off x="13096" y="4166"/>
              <a:ext cx="24384192" cy="11320338"/>
            </a:xfrm>
            <a:prstGeom prst="rect">
              <a:avLst/>
            </a:prstGeom>
            <a:ln w="12700">
              <a:miter lim="400000"/>
            </a:ln>
          </p:spPr>
        </p:pic>
        <p:sp>
          <p:nvSpPr>
            <p:cNvPr id="120" name="Shape 120"/>
            <p:cNvSpPr/>
            <p:nvPr/>
          </p:nvSpPr>
          <p:spPr>
            <a:xfrm>
              <a:off x="585599" y="11962671"/>
              <a:ext cx="6798083" cy="10191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l">
                <a:defRPr sz="5700" b="0">
                  <a:latin typeface="Montserrat Bold"/>
                  <a:ea typeface="Montserrat Bold"/>
                  <a:cs typeface="Montserrat Bold"/>
                  <a:sym typeface="Montserrat Bold"/>
                </a:defRPr>
              </a:pPr>
              <a:r>
                <a:rPr>
                  <a:solidFill>
                    <a:srgbClr val="EE5150"/>
                  </a:solidFill>
                </a:rPr>
                <a:t>TURN TO: </a:t>
              </a:r>
              <a:r>
                <a:t>Page 26</a:t>
              </a:r>
            </a:p>
          </p:txBody>
        </p:sp>
        <p:sp>
          <p:nvSpPr>
            <p:cNvPr id="121" name="Shape 121"/>
            <p:cNvSpPr/>
            <p:nvPr/>
          </p:nvSpPr>
          <p:spPr>
            <a:xfrm>
              <a:off x="-11196" y="-9916"/>
              <a:ext cx="24406392" cy="11221232"/>
            </a:xfrm>
            <a:prstGeom prst="rect">
              <a:avLst/>
            </a:prstGeom>
            <a:solidFill>
              <a:srgbClr val="000000">
                <a:alpha val="30000"/>
              </a:srgbClr>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2" name="Shape 122"/>
            <p:cNvSpPr/>
            <p:nvPr/>
          </p:nvSpPr>
          <p:spPr>
            <a:xfrm>
              <a:off x="1176739" y="5636739"/>
              <a:ext cx="11629762" cy="1108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sz="5700" i="1">
                  <a:solidFill>
                    <a:srgbClr val="FFFFFF"/>
                  </a:solidFill>
                  <a:latin typeface="Palatino"/>
                  <a:ea typeface="Palatino"/>
                  <a:cs typeface="Palatino"/>
                  <a:sym typeface="Palatino"/>
                </a:defRPr>
              </a:lvl1pPr>
            </a:lstStyle>
            <a:p>
              <a:r>
                <a:rPr dirty="0"/>
                <a:t>Thinking with you body</a:t>
              </a:r>
            </a:p>
          </p:txBody>
        </p:sp>
        <p:sp>
          <p:nvSpPr>
            <p:cNvPr id="123" name="Shape 123"/>
            <p:cNvSpPr/>
            <p:nvPr/>
          </p:nvSpPr>
          <p:spPr>
            <a:xfrm>
              <a:off x="-19199" y="2753564"/>
              <a:ext cx="17115864"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24" name="Shape 124"/>
            <p:cNvSpPr/>
            <p:nvPr/>
          </p:nvSpPr>
          <p:spPr>
            <a:xfrm rot="5400000">
              <a:off x="16545569" y="3278725"/>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5" name="Shape 125"/>
            <p:cNvSpPr/>
            <p:nvPr/>
          </p:nvSpPr>
          <p:spPr>
            <a:xfrm>
              <a:off x="476347" y="1120270"/>
              <a:ext cx="15876527" cy="3931013"/>
            </a:xfrm>
            <a:prstGeom prst="rect">
              <a:avLst/>
            </a:prstGeom>
            <a:ln w="12700">
              <a:miter lim="400000"/>
            </a:ln>
            <a:extLst>
              <a:ext uri="{C572A759-6A51-4108-AA02-DFA0A04FC94B}">
                <ma14:wrappingTextBoxFlag xmlns="" xmlns:ma14="http://schemas.microsoft.com/office/mac/drawingml/2011/main" val="1"/>
              </a:ext>
            </a:extLst>
          </p:spPr>
          <p:txBody>
            <a:bodyPr wrap="square"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Bodystorming</a:t>
              </a:r>
            </a:p>
          </p:txBody>
        </p:sp>
        <p:sp>
          <p:nvSpPr>
            <p:cNvPr id="126" name="Shape 126"/>
            <p:cNvSpPr/>
            <p:nvPr/>
          </p:nvSpPr>
          <p:spPr>
            <a:xfrm>
              <a:off x="13058" y="11257466"/>
              <a:ext cx="24406392" cy="1"/>
            </a:xfrm>
            <a:prstGeom prst="line">
              <a:avLst/>
            </a:prstGeom>
            <a:ln w="203200">
              <a:solidFill>
                <a:srgbClr val="FF283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7" name="Shape 127"/>
            <p:cNvSpPr/>
            <p:nvPr/>
          </p:nvSpPr>
          <p:spPr>
            <a:xfrm>
              <a:off x="15442374" y="12508777"/>
              <a:ext cx="8422260"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Stephen P. Carmody,</a:t>
              </a:r>
            </a:p>
            <a:p>
              <a:pPr algn="r">
                <a:defRPr sz="2000" b="0">
                  <a:solidFill>
                    <a:srgbClr val="919191"/>
                  </a:solidFill>
                  <a:latin typeface="Montserrat Medium"/>
                  <a:ea typeface="Montserrat Medium"/>
                  <a:cs typeface="Montserrat Medium"/>
                  <a:sym typeface="Montserrat Medium"/>
                </a:defRPr>
              </a:pPr>
              <a:r>
                <a:t>CC BY 2.0, https://www. flickr.com/photos/scarms/34633589670/ </a:t>
              </a:r>
            </a:p>
          </p:txBody>
        </p:sp>
      </p:gr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Shape 372"/>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381" name="Shape 381"/>
          <p:cNvSpPr/>
          <p:nvPr/>
        </p:nvSpPr>
        <p:spPr>
          <a:xfrm>
            <a:off x="3681490"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382" name="Shape 382"/>
          <p:cNvSpPr/>
          <p:nvPr/>
        </p:nvSpPr>
        <p:spPr>
          <a:xfrm>
            <a:off x="6417823"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383" name="Shape 383"/>
          <p:cNvSpPr/>
          <p:nvPr/>
        </p:nvSpPr>
        <p:spPr>
          <a:xfrm>
            <a:off x="9154155" y="10470228"/>
            <a:ext cx="2104652" cy="1133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[15-20 mins] </a:t>
            </a:r>
          </a:p>
        </p:txBody>
      </p:sp>
      <p:sp>
        <p:nvSpPr>
          <p:cNvPr id="384" name="Shape 384"/>
          <p:cNvSpPr/>
          <p:nvPr/>
        </p:nvSpPr>
        <p:spPr>
          <a:xfrm>
            <a:off x="1189048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385" name="Shape 385"/>
          <p:cNvSpPr/>
          <p:nvPr/>
        </p:nvSpPr>
        <p:spPr>
          <a:xfrm>
            <a:off x="14626820"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386" name="Shape 386"/>
          <p:cNvSpPr/>
          <p:nvPr/>
        </p:nvSpPr>
        <p:spPr>
          <a:xfrm>
            <a:off x="2009948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387" name="Shape 387"/>
          <p:cNvSpPr/>
          <p:nvPr/>
        </p:nvSpPr>
        <p:spPr>
          <a:xfrm>
            <a:off x="19307929" y="11114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grpSp>
        <p:nvGrpSpPr>
          <p:cNvPr id="2" name="Group 1">
            <a:extLst>
              <a:ext uri="{FF2B5EF4-FFF2-40B4-BE49-F238E27FC236}">
                <a16:creationId xmlns:a16="http://schemas.microsoft.com/office/drawing/2014/main" id="{6249848A-A332-B849-8526-40F368E807FD}"/>
              </a:ext>
            </a:extLst>
          </p:cNvPr>
          <p:cNvGrpSpPr/>
          <p:nvPr/>
        </p:nvGrpSpPr>
        <p:grpSpPr>
          <a:xfrm>
            <a:off x="-23403" y="-75167"/>
            <a:ext cx="24574016" cy="13336420"/>
            <a:chOff x="-23403" y="-75167"/>
            <a:chExt cx="24574016" cy="13336420"/>
          </a:xfrm>
        </p:grpSpPr>
        <p:sp>
          <p:nvSpPr>
            <p:cNvPr id="359" name="Shape 359"/>
            <p:cNvSpPr/>
            <p:nvPr/>
          </p:nvSpPr>
          <p:spPr>
            <a:xfrm>
              <a:off x="15442374" y="12508777"/>
              <a:ext cx="8422260"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Stephen P. Carmody,</a:t>
              </a:r>
            </a:p>
            <a:p>
              <a:pPr algn="r">
                <a:defRPr sz="2000" b="0">
                  <a:solidFill>
                    <a:srgbClr val="919191"/>
                  </a:solidFill>
                  <a:latin typeface="Montserrat Medium"/>
                  <a:ea typeface="Montserrat Medium"/>
                  <a:cs typeface="Montserrat Medium"/>
                  <a:sym typeface="Montserrat Medium"/>
                </a:defRPr>
              </a:pPr>
              <a:r>
                <a:t>CC BY 2.0, https://www. flickr.com/photos/scarms/34633589670/ </a:t>
              </a:r>
            </a:p>
          </p:txBody>
        </p:sp>
        <p:pic>
          <p:nvPicPr>
            <p:cNvPr id="360" name="Bodystorming.jpg"/>
            <p:cNvPicPr>
              <a:picLocks noChangeAspect="1"/>
            </p:cNvPicPr>
            <p:nvPr/>
          </p:nvPicPr>
          <p:blipFill>
            <a:blip r:embed="rId2"/>
            <a:srcRect t="27239" b="27239"/>
            <a:stretch>
              <a:fillRect/>
            </a:stretch>
          </p:blipFill>
          <p:spPr>
            <a:xfrm>
              <a:off x="1212" y="-9608"/>
              <a:ext cx="19473580" cy="5909701"/>
            </a:xfrm>
            <a:prstGeom prst="rect">
              <a:avLst/>
            </a:prstGeom>
            <a:ln w="12700">
              <a:miter lim="400000"/>
            </a:ln>
          </p:spPr>
        </p:pic>
        <p:sp>
          <p:nvSpPr>
            <p:cNvPr id="361" name="Shape 361"/>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62" name="Shape 362"/>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63" name="Shape 363"/>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64" name="Shape 364"/>
            <p:cNvSpPr/>
            <p:nvPr/>
          </p:nvSpPr>
          <p:spPr>
            <a:xfrm>
              <a:off x="19212262" y="129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26</a:t>
              </a:r>
            </a:p>
          </p:txBody>
        </p:sp>
        <p:sp>
          <p:nvSpPr>
            <p:cNvPr id="365" name="Shape 365"/>
            <p:cNvSpPr/>
            <p:nvPr/>
          </p:nvSpPr>
          <p:spPr>
            <a:xfrm>
              <a:off x="-23403" y="1676596"/>
              <a:ext cx="15631495"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366" name="Shape 366"/>
            <p:cNvSpPr/>
            <p:nvPr/>
          </p:nvSpPr>
          <p:spPr>
            <a:xfrm rot="5400000">
              <a:off x="15080529" y="2201757"/>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67" name="Shape 367"/>
            <p:cNvSpPr/>
            <p:nvPr/>
          </p:nvSpPr>
          <p:spPr>
            <a:xfrm>
              <a:off x="385152" y="770400"/>
              <a:ext cx="1514473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Bodystorming</a:t>
              </a:r>
            </a:p>
          </p:txBody>
        </p:sp>
        <p:sp>
          <p:nvSpPr>
            <p:cNvPr id="368" name="Shape 368"/>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explore an existing situation through physically acting out scenarios, with the goal of revealing unexpected insights and discovering opportunities for design. Use the resources on the companion website to help you keep the bodystorm going. </a:t>
              </a:r>
            </a:p>
          </p:txBody>
        </p:sp>
        <p:sp>
          <p:nvSpPr>
            <p:cNvPr id="369" name="Shape 369"/>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70" name="Shape 370"/>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371" name="Shape 371"/>
            <p:cNvSpPr/>
            <p:nvPr/>
          </p:nvSpPr>
          <p:spPr>
            <a:xfrm>
              <a:off x="18079200" y="2628000"/>
              <a:ext cx="6471413" cy="2962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endParaRPr dirty="0"/>
            </a:p>
            <a:p>
              <a:pPr marR="254000" algn="r">
                <a:defRPr sz="3000" b="0">
                  <a:solidFill>
                    <a:srgbClr val="FFFFFF"/>
                  </a:solidFill>
                  <a:latin typeface="Montserrat Bold"/>
                  <a:ea typeface="Montserrat Bold"/>
                  <a:cs typeface="Montserrat Bold"/>
                  <a:sym typeface="Montserrat Bold"/>
                </a:defRPr>
              </a:pPr>
              <a:r>
                <a:rPr dirty="0"/>
                <a:t>YOU WILL NEED </a:t>
              </a:r>
            </a:p>
            <a:p>
              <a:pPr marR="254000" algn="r">
                <a:defRPr sz="3000" b="0">
                  <a:solidFill>
                    <a:srgbClr val="FFFFFF"/>
                  </a:solidFill>
                  <a:latin typeface="Montserrat Bold"/>
                  <a:ea typeface="Montserrat Bold"/>
                  <a:cs typeface="Montserrat Bold"/>
                  <a:sym typeface="Montserrat Bold"/>
                </a:defRPr>
              </a:pPr>
              <a:r>
                <a:rPr dirty="0"/>
                <a:t>3–4 people, stopwatch, marker, </a:t>
              </a:r>
            </a:p>
            <a:p>
              <a:pPr marR="254000" algn="r">
                <a:defRPr sz="3000" b="0">
                  <a:solidFill>
                    <a:srgbClr val="FFFFFF"/>
                  </a:solidFill>
                  <a:latin typeface="Montserrat Bold"/>
                  <a:ea typeface="Montserrat Bold"/>
                  <a:cs typeface="Montserrat Bold"/>
                  <a:sym typeface="Montserrat Bold"/>
                </a:defRPr>
              </a:pPr>
              <a:r>
                <a:rPr dirty="0"/>
                <a:t>paper, masking tape, scissors, </a:t>
              </a:r>
            </a:p>
            <a:p>
              <a:pPr marR="254000" algn="r">
                <a:defRPr sz="3000" b="0">
                  <a:solidFill>
                    <a:srgbClr val="FFFFFF"/>
                  </a:solidFill>
                  <a:latin typeface="Montserrat Bold"/>
                  <a:ea typeface="Montserrat Bold"/>
                  <a:cs typeface="Montserrat Bold"/>
                  <a:sym typeface="Montserrat Bold"/>
                </a:defRPr>
              </a:pPr>
              <a:r>
                <a:rPr dirty="0"/>
                <a:t>furniture, camera, Post-its </a:t>
              </a:r>
            </a:p>
          </p:txBody>
        </p:sp>
        <p:sp>
          <p:nvSpPr>
            <p:cNvPr id="373" name="Shape 373"/>
            <p:cNvSpPr/>
            <p:nvPr/>
          </p:nvSpPr>
          <p:spPr>
            <a:xfrm>
              <a:off x="1844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74" name="Shape 374"/>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375" name="Shape 375"/>
            <p:cNvSpPr/>
            <p:nvPr/>
          </p:nvSpPr>
          <p:spPr>
            <a:xfrm>
              <a:off x="20632540"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8</a:t>
              </a:r>
            </a:p>
          </p:txBody>
        </p:sp>
        <p:sp>
          <p:nvSpPr>
            <p:cNvPr id="376" name="Shape 376"/>
            <p:cNvSpPr/>
            <p:nvPr/>
          </p:nvSpPr>
          <p:spPr>
            <a:xfrm>
              <a:off x="9687211"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377" name="Shape 377"/>
            <p:cNvSpPr/>
            <p:nvPr/>
          </p:nvSpPr>
          <p:spPr>
            <a:xfrm>
              <a:off x="4214546"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378" name="Shape 378"/>
            <p:cNvSpPr/>
            <p:nvPr/>
          </p:nvSpPr>
          <p:spPr>
            <a:xfrm>
              <a:off x="6950878"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379" name="Shape 379"/>
            <p:cNvSpPr/>
            <p:nvPr/>
          </p:nvSpPr>
          <p:spPr>
            <a:xfrm>
              <a:off x="12423543"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380" name="Shape 380"/>
            <p:cNvSpPr/>
            <p:nvPr/>
          </p:nvSpPr>
          <p:spPr>
            <a:xfrm>
              <a:off x="15159876"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388" name="Shape 388"/>
            <p:cNvSpPr/>
            <p:nvPr/>
          </p:nvSpPr>
          <p:spPr>
            <a:xfrm>
              <a:off x="17896208" y="9195086"/>
              <a:ext cx="1038541" cy="1038542"/>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7</a:t>
              </a:r>
            </a:p>
          </p:txBody>
        </p:sp>
      </p:grpSp>
      <p:sp>
        <p:nvSpPr>
          <p:cNvPr id="389" name="Shape 389"/>
          <p:cNvSpPr/>
          <p:nvPr/>
        </p:nvSpPr>
        <p:spPr>
          <a:xfrm>
            <a:off x="17363152" y="10470228"/>
            <a:ext cx="2104652" cy="1133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[15-20 mins] </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08B3C48-E7CE-764A-AC23-DBF16D2E54E8}"/>
              </a:ext>
            </a:extLst>
          </p:cNvPr>
          <p:cNvGrpSpPr/>
          <p:nvPr/>
        </p:nvGrpSpPr>
        <p:grpSpPr>
          <a:xfrm>
            <a:off x="-36937" y="-2011"/>
            <a:ext cx="24496471" cy="12569404"/>
            <a:chOff x="-36937" y="-2011"/>
            <a:chExt cx="24496471" cy="12569404"/>
          </a:xfrm>
        </p:grpSpPr>
        <p:pic>
          <p:nvPicPr>
            <p:cNvPr id="391" name="pasted-image.pdf"/>
            <p:cNvPicPr>
              <a:picLocks noChangeAspect="1"/>
            </p:cNvPicPr>
            <p:nvPr/>
          </p:nvPicPr>
          <p:blipFill>
            <a:blip r:embed="rId2"/>
            <a:srcRect l="57245" t="62662" r="8715"/>
            <a:stretch>
              <a:fillRect/>
            </a:stretch>
          </p:blipFill>
          <p:spPr>
            <a:xfrm>
              <a:off x="1587" y="-2011"/>
              <a:ext cx="24457947" cy="12569404"/>
            </a:xfrm>
            <a:prstGeom prst="rect">
              <a:avLst/>
            </a:prstGeom>
            <a:ln w="12700">
              <a:miter lim="400000"/>
            </a:ln>
          </p:spPr>
        </p:pic>
        <p:sp>
          <p:nvSpPr>
            <p:cNvPr id="392" name="Shape 392"/>
            <p:cNvSpPr/>
            <p:nvPr/>
          </p:nvSpPr>
          <p:spPr>
            <a:xfrm>
              <a:off x="765506" y="1801174"/>
              <a:ext cx="11256646" cy="1692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lvl1pPr algn="l">
                <a:defRPr sz="10000" b="0">
                  <a:solidFill>
                    <a:srgbClr val="FFFFFF"/>
                  </a:solidFill>
                  <a:latin typeface="Montserrat Bold"/>
                  <a:ea typeface="Montserrat Bold"/>
                  <a:cs typeface="Montserrat Bold"/>
                  <a:sym typeface="Montserrat Bold"/>
                </a:defRPr>
              </a:lvl1pPr>
            </a:lstStyle>
            <a:p>
              <a:r>
                <a:t>Share your work!</a:t>
              </a:r>
            </a:p>
          </p:txBody>
        </p:sp>
        <p:sp>
          <p:nvSpPr>
            <p:cNvPr id="393" name="Shape 393"/>
            <p:cNvSpPr/>
            <p:nvPr/>
          </p:nvSpPr>
          <p:spPr>
            <a:xfrm>
              <a:off x="-36937" y="3546077"/>
              <a:ext cx="24457874" cy="1"/>
            </a:xfrm>
            <a:prstGeom prst="line">
              <a:avLst/>
            </a:prstGeom>
            <a:ln w="215900">
              <a:solidFill>
                <a:srgbClr val="FFFFFF"/>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94" name="Shape 394"/>
            <p:cNvSpPr/>
            <p:nvPr/>
          </p:nvSpPr>
          <p:spPr>
            <a:xfrm>
              <a:off x="855906" y="4285057"/>
              <a:ext cx="18232196" cy="765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algn="l" defTabSz="457200">
                <a:defRPr sz="4000" b="0">
                  <a:solidFill>
                    <a:srgbClr val="FFFFFF"/>
                  </a:solidFill>
                  <a:latin typeface="Montserrat Bold"/>
                  <a:ea typeface="Montserrat Bold"/>
                  <a:cs typeface="Montserrat Bold"/>
                  <a:sym typeface="Montserrat Bold"/>
                </a:defRPr>
              </a:lvl1pPr>
            </a:lstStyle>
            <a:p>
              <a:r>
                <a:t>Upload photos of your work:</a:t>
              </a:r>
            </a:p>
          </p:txBody>
        </p:sp>
        <p:sp>
          <p:nvSpPr>
            <p:cNvPr id="395" name="Shape 395"/>
            <p:cNvSpPr/>
            <p:nvPr/>
          </p:nvSpPr>
          <p:spPr>
            <a:xfrm>
              <a:off x="855906" y="5114881"/>
              <a:ext cx="18232196" cy="44989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sz="4000" b="0">
                  <a:solidFill>
                    <a:srgbClr val="FFFFFF"/>
                  </a:solidFill>
                  <a:latin typeface="Montserrat Bold"/>
                  <a:ea typeface="Montserrat Bold"/>
                  <a:cs typeface="Montserrat Bold"/>
                  <a:sym typeface="Montserrat Bold"/>
                </a:defRPr>
              </a:pPr>
              <a:endParaRP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Go to: </a:t>
              </a:r>
              <a:r>
                <a:rPr i="1">
                  <a:latin typeface="Montserrat-Italic"/>
                  <a:ea typeface="Montserrat-Italic"/>
                  <a:cs typeface="Montserrat-Italic"/>
                  <a:sym typeface="Montserrat-Italic"/>
                </a:rPr>
                <a:t>add URL here</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Enter the password: </a:t>
              </a:r>
              <a:r>
                <a:rPr i="1">
                  <a:latin typeface="Montserrat-Italic"/>
                  <a:ea typeface="Montserrat-Italic"/>
                  <a:cs typeface="Montserrat-Italic"/>
                  <a:sym typeface="Montserrat-Italic"/>
                </a:rPr>
                <a:t>password</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Upload a photo and caption of your work</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Wait for moderation</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View others’ ideas  </a:t>
              </a:r>
            </a:p>
          </p:txBody>
        </p:sp>
        <p:sp>
          <p:nvSpPr>
            <p:cNvPr id="396" name="Shape 396"/>
            <p:cNvSpPr/>
            <p:nvPr/>
          </p:nvSpPr>
          <p:spPr>
            <a:xfrm>
              <a:off x="765719" y="9722610"/>
              <a:ext cx="1823219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b="0" i="1">
                  <a:solidFill>
                    <a:srgbClr val="FFFFFF"/>
                  </a:solidFill>
                  <a:latin typeface="Montserrat-Italic"/>
                  <a:ea typeface="Montserrat-Italic"/>
                  <a:cs typeface="Montserrat-Italic"/>
                  <a:sym typeface="Montserrat-Italic"/>
                </a:defRPr>
              </a:pPr>
              <a:r>
                <a:t>A note to facilitators:</a:t>
              </a:r>
            </a:p>
            <a:p>
              <a:pPr algn="l" defTabSz="457200">
                <a:defRPr b="0" i="1">
                  <a:solidFill>
                    <a:srgbClr val="FFFFFF"/>
                  </a:solidFill>
                  <a:latin typeface="Montserrat-Italic"/>
                  <a:ea typeface="Montserrat-Italic"/>
                  <a:cs typeface="Montserrat-Italic"/>
                  <a:sym typeface="Montserrat-Italic"/>
                </a:defRPr>
              </a:pPr>
              <a:r>
                <a:t>Use this slide to give instructions for post-exercise sharing activities. These could take the form of facilitator-guided discussions, mini-presentations, or digital sharing via existing platforms (e.g. padlet) - as described here. Delete this paragraph when ready.</a:t>
              </a:r>
            </a:p>
          </p:txBody>
        </p:sp>
      </p:gr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9416F4D-4FBB-0C45-BF26-60D125654C3F}"/>
              </a:ext>
            </a:extLst>
          </p:cNvPr>
          <p:cNvGrpSpPr/>
          <p:nvPr/>
        </p:nvGrpSpPr>
        <p:grpSpPr>
          <a:xfrm>
            <a:off x="-36937" y="720955"/>
            <a:ext cx="24457874" cy="13025113"/>
            <a:chOff x="-36937" y="720955"/>
            <a:chExt cx="24457874" cy="13025113"/>
          </a:xfrm>
        </p:grpSpPr>
        <p:pic>
          <p:nvPicPr>
            <p:cNvPr id="398" name="pasted-image.pdf"/>
            <p:cNvPicPr>
              <a:picLocks noChangeAspect="1"/>
            </p:cNvPicPr>
            <p:nvPr/>
          </p:nvPicPr>
          <p:blipFill>
            <a:blip r:embed="rId2"/>
            <a:srcRect l="27630"/>
            <a:stretch>
              <a:fillRect/>
            </a:stretch>
          </p:blipFill>
          <p:spPr>
            <a:xfrm rot="10800000">
              <a:off x="4304849" y="720955"/>
              <a:ext cx="20114295" cy="13021637"/>
            </a:xfrm>
            <a:prstGeom prst="rect">
              <a:avLst/>
            </a:prstGeom>
            <a:ln w="12700">
              <a:miter lim="400000"/>
            </a:ln>
          </p:spPr>
        </p:pic>
        <p:pic>
          <p:nvPicPr>
            <p:cNvPr id="399" name="pasted-image.pdf"/>
            <p:cNvPicPr>
              <a:picLocks noChangeAspect="1"/>
            </p:cNvPicPr>
            <p:nvPr/>
          </p:nvPicPr>
          <p:blipFill>
            <a:blip r:embed="rId2"/>
            <a:srcRect t="33454" r="50402"/>
            <a:stretch>
              <a:fillRect/>
            </a:stretch>
          </p:blipFill>
          <p:spPr>
            <a:xfrm rot="10800000">
              <a:off x="-4557" y="6312722"/>
              <a:ext cx="11825051" cy="7433346"/>
            </a:xfrm>
            <a:prstGeom prst="rect">
              <a:avLst/>
            </a:prstGeom>
            <a:ln w="12700">
              <a:miter lim="400000"/>
            </a:ln>
          </p:spPr>
        </p:pic>
        <p:sp>
          <p:nvSpPr>
            <p:cNvPr id="400" name="Shape 400"/>
            <p:cNvSpPr/>
            <p:nvPr/>
          </p:nvSpPr>
          <p:spPr>
            <a:xfrm>
              <a:off x="-36937" y="12049959"/>
              <a:ext cx="24457874" cy="1"/>
            </a:xfrm>
            <a:prstGeom prst="line">
              <a:avLst/>
            </a:prstGeom>
            <a:ln w="215900">
              <a:solidFill>
                <a:srgbClr val="FFFFFF"/>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401" name="Shape 401"/>
            <p:cNvSpPr/>
            <p:nvPr/>
          </p:nvSpPr>
          <p:spPr>
            <a:xfrm>
              <a:off x="975503" y="891390"/>
              <a:ext cx="3253868" cy="4778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p>
              <a:pPr algn="l">
                <a:defRPr sz="6000" b="0">
                  <a:latin typeface="Montserrat Bold"/>
                  <a:ea typeface="Montserrat Bold"/>
                  <a:cs typeface="Montserrat Bold"/>
                  <a:sym typeface="Montserrat Bold"/>
                </a:defRPr>
              </a:pPr>
              <a:r>
                <a:t>Design.</a:t>
              </a:r>
            </a:p>
            <a:p>
              <a:pPr algn="l">
                <a:defRPr sz="6000" b="0">
                  <a:latin typeface="Montserrat Bold"/>
                  <a:ea typeface="Montserrat Bold"/>
                  <a:cs typeface="Montserrat Bold"/>
                  <a:sym typeface="Montserrat Bold"/>
                </a:defRPr>
              </a:pPr>
              <a:r>
                <a:t>Think</a:t>
              </a:r>
            </a:p>
            <a:p>
              <a:pPr algn="l">
                <a:defRPr sz="6000" b="0">
                  <a:latin typeface="Montserrat Bold"/>
                  <a:ea typeface="Montserrat Bold"/>
                  <a:cs typeface="Montserrat Bold"/>
                  <a:sym typeface="Montserrat Bold"/>
                </a:defRPr>
              </a:pPr>
              <a:r>
                <a:t>Make.</a:t>
              </a:r>
            </a:p>
            <a:p>
              <a:pPr algn="l">
                <a:defRPr sz="6000" b="0">
                  <a:latin typeface="Montserrat Bold"/>
                  <a:ea typeface="Montserrat Bold"/>
                  <a:cs typeface="Montserrat Bold"/>
                  <a:sym typeface="Montserrat Bold"/>
                </a:defRPr>
              </a:pPr>
              <a:r>
                <a:t>Break. </a:t>
              </a:r>
            </a:p>
            <a:p>
              <a:pPr algn="l">
                <a:defRPr sz="6000" b="0">
                  <a:latin typeface="Montserrat Bold"/>
                  <a:ea typeface="Montserrat Bold"/>
                  <a:cs typeface="Montserrat Bold"/>
                  <a:sym typeface="Montserrat Bold"/>
                </a:defRPr>
              </a:pPr>
              <a:r>
                <a:t>Repeat.</a:t>
              </a:r>
            </a:p>
          </p:txBody>
        </p:sp>
        <p:sp>
          <p:nvSpPr>
            <p:cNvPr id="402" name="Shape 402"/>
            <p:cNvSpPr/>
            <p:nvPr/>
          </p:nvSpPr>
          <p:spPr>
            <a:xfrm>
              <a:off x="8634748" y="2755150"/>
              <a:ext cx="14424722" cy="2606482"/>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b="0">
                  <a:solidFill>
                    <a:srgbClr val="FFFFFF"/>
                  </a:solidFill>
                  <a:latin typeface="Montserrat Bold"/>
                  <a:ea typeface="Montserrat Bold"/>
                  <a:cs typeface="Montserrat Bold"/>
                  <a:sym typeface="Montserrat Bold"/>
                </a:defRPr>
              </a:pPr>
              <a:r>
                <a:rPr dirty="0"/>
                <a:t>This work is licensed under a Creative Commons Attribution-</a:t>
              </a:r>
              <a:r>
                <a:rPr dirty="0" err="1"/>
                <a:t>NonCommercial</a:t>
              </a:r>
              <a:r>
                <a:rPr dirty="0"/>
                <a:t>-</a:t>
              </a:r>
              <a:r>
                <a:rPr dirty="0" err="1"/>
                <a:t>ShareAlike</a:t>
              </a:r>
              <a:r>
                <a:rPr dirty="0"/>
                <a:t> 4.0 International License. Designed by the authors of “Design. Think. Make. Break. Repeat. A Handbook of Methods” (BIS Publishers).</a:t>
              </a:r>
            </a:p>
            <a:p>
              <a:pPr algn="l" defTabSz="457200">
                <a:defRPr b="0">
                  <a:solidFill>
                    <a:srgbClr val="FFFFFF"/>
                  </a:solidFill>
                  <a:latin typeface="Montserrat Bold"/>
                  <a:ea typeface="Montserrat Bold"/>
                  <a:cs typeface="Montserrat Bold"/>
                  <a:sym typeface="Montserrat Bold"/>
                </a:defRPr>
              </a:pPr>
              <a:r>
                <a:rPr u="sng" dirty="0">
                  <a:solidFill>
                    <a:schemeClr val="bg1"/>
                  </a:solidFill>
                  <a:hlinkClick r:id="rId3">
                    <a:extLst>
                      <a:ext uri="{A12FA001-AC4F-418D-AE19-62706E023703}">
                        <ahyp:hlinkClr xmlns:ahyp="http://schemas.microsoft.com/office/drawing/2018/hyperlinkcolor" val="tx"/>
                      </a:ext>
                    </a:extLst>
                  </a:hlinkClick>
                </a:rPr>
                <a:t>www.designthinkmakebreakrepeat.com</a:t>
              </a:r>
            </a:p>
          </p:txBody>
        </p:sp>
        <p:sp>
          <p:nvSpPr>
            <p:cNvPr id="403" name="Shape 403"/>
            <p:cNvSpPr/>
            <p:nvPr/>
          </p:nvSpPr>
          <p:spPr>
            <a:xfrm>
              <a:off x="746861" y="6774665"/>
              <a:ext cx="23078331" cy="47275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sz="4000" b="0">
                  <a:solidFill>
                    <a:srgbClr val="FFFFFF"/>
                  </a:solidFill>
                  <a:latin typeface="Montserrat Medium"/>
                  <a:ea typeface="Montserrat Medium"/>
                  <a:cs typeface="Montserrat Medium"/>
                  <a:sym typeface="Montserrat Medium"/>
                </a:defRPr>
              </a:pPr>
              <a:r>
                <a:t>How to use these slides</a:t>
              </a:r>
            </a:p>
            <a:p>
              <a:pPr algn="l" defTabSz="457200">
                <a:defRPr b="0" i="1">
                  <a:solidFill>
                    <a:srgbClr val="FFFFFF"/>
                  </a:solidFill>
                  <a:latin typeface="Montserrat-Italic"/>
                  <a:ea typeface="Montserrat-Italic"/>
                  <a:cs typeface="Montserrat-Italic"/>
                  <a:sym typeface="Montserrat-Italic"/>
                </a:defRPr>
              </a:pPr>
              <a:r>
                <a:t>These companion slides for the published book “Design Think Make Break Repeat: A Handbook of Methods”, support facilitation of the published exercises during workshops, tutorials or other guided design sessions. </a:t>
              </a:r>
            </a:p>
            <a:p>
              <a:pPr algn="l" defTabSz="457200">
                <a:defRPr b="0" i="1">
                  <a:solidFill>
                    <a:srgbClr val="FFFFFF"/>
                  </a:solidFill>
                  <a:latin typeface="Montserrat-Italic"/>
                  <a:ea typeface="Montserrat-Italic"/>
                  <a:cs typeface="Montserrat-Italic"/>
                  <a:sym typeface="Montserrat-Italic"/>
                </a:defRPr>
              </a:pPr>
              <a:endParaRPr/>
            </a:p>
            <a:p>
              <a:pPr algn="l" defTabSz="457200">
                <a:defRPr b="0" i="1">
                  <a:solidFill>
                    <a:srgbClr val="FFFFFF"/>
                  </a:solidFill>
                  <a:latin typeface="Montserrat-Italic"/>
                  <a:ea typeface="Montserrat-Italic"/>
                  <a:cs typeface="Montserrat-Italic"/>
                  <a:sym typeface="Montserrat-Italic"/>
                </a:defRPr>
              </a:pPr>
              <a:r>
                <a:rPr b="1">
                  <a:latin typeface="Montserrat-BoldItalic"/>
                  <a:ea typeface="Montserrat-BoldItalic"/>
                  <a:cs typeface="Montserrat-BoldItalic"/>
                  <a:sym typeface="Montserrat-BoldItalic"/>
                </a:rPr>
                <a:t>Slide 1: Title.</a:t>
              </a:r>
              <a:r>
                <a:t> Introduce the method, using the description from the book.</a:t>
              </a:r>
            </a:p>
            <a:p>
              <a:pPr algn="l" defTabSz="457200">
                <a:defRPr i="1">
                  <a:solidFill>
                    <a:srgbClr val="FFFFFF"/>
                  </a:solidFill>
                  <a:latin typeface="Montserrat-BoldItalic"/>
                  <a:ea typeface="Montserrat-BoldItalic"/>
                  <a:cs typeface="Montserrat-BoldItalic"/>
                  <a:sym typeface="Montserrat-BoldItalic"/>
                </a:defRPr>
              </a:pPr>
              <a:r>
                <a:t>Slide 2: Examples. </a:t>
              </a:r>
              <a:r>
                <a:rPr b="0">
                  <a:latin typeface="Montserrat-Italic"/>
                  <a:ea typeface="Montserrat-Italic"/>
                  <a:cs typeface="Montserrat-Italic"/>
                  <a:sym typeface="Montserrat-Italic"/>
                </a:rPr>
                <a:t>Use this slide to add your own images/examples of the method in use, or extra information.</a:t>
              </a:r>
              <a:r>
                <a:t> </a:t>
              </a:r>
            </a:p>
            <a:p>
              <a:pPr algn="l" defTabSz="457200">
                <a:defRPr i="1">
                  <a:solidFill>
                    <a:srgbClr val="FFFFFF"/>
                  </a:solidFill>
                  <a:latin typeface="Montserrat-BoldItalic"/>
                  <a:ea typeface="Montserrat-BoldItalic"/>
                  <a:cs typeface="Montserrat-BoldItalic"/>
                  <a:sym typeface="Montserrat-BoldItalic"/>
                </a:defRPr>
              </a:pPr>
              <a:r>
                <a:t>Slide 3+: Steps. </a:t>
              </a:r>
              <a:r>
                <a:rPr b="0">
                  <a:latin typeface="Montserrat-Italic"/>
                  <a:ea typeface="Montserrat-Italic"/>
                  <a:cs typeface="Montserrat-Italic"/>
                  <a:sym typeface="Montserrat-Italic"/>
                </a:rPr>
                <a:t>Use one slide for each step of the method, to track timing and progress. The tip boxes can be used to offer extra guidance for specific steps, where needed. </a:t>
              </a:r>
            </a:p>
            <a:p>
              <a:pPr algn="l" defTabSz="457200">
                <a:defRPr i="1">
                  <a:solidFill>
                    <a:srgbClr val="FFFFFF"/>
                  </a:solidFill>
                  <a:latin typeface="Montserrat-BoldItalic"/>
                  <a:ea typeface="Montserrat-BoldItalic"/>
                  <a:cs typeface="Montserrat-BoldItalic"/>
                  <a:sym typeface="Montserrat-BoldItalic"/>
                </a:defRPr>
              </a:pPr>
              <a:r>
                <a:t>Slide 4: Sharing. </a:t>
              </a:r>
              <a:r>
                <a:rPr b="0">
                  <a:latin typeface="Montserrat-Italic"/>
                  <a:ea typeface="Montserrat-Italic"/>
                  <a:cs typeface="Montserrat-Italic"/>
                  <a:sym typeface="Montserrat-Italic"/>
                </a:rPr>
                <a:t>Results of the exercise are shared and discussed, in an appropriate format.</a:t>
              </a:r>
            </a:p>
          </p:txBody>
        </p:sp>
        <p:sp>
          <p:nvSpPr>
            <p:cNvPr id="404" name="Shape 404"/>
            <p:cNvSpPr/>
            <p:nvPr/>
          </p:nvSpPr>
          <p:spPr>
            <a:xfrm>
              <a:off x="16322992" y="12661177"/>
              <a:ext cx="7541642"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FFFFFF"/>
                  </a:solidFill>
                  <a:latin typeface="Montserrat Medium"/>
                  <a:ea typeface="Montserrat Medium"/>
                  <a:cs typeface="Montserrat Medium"/>
                  <a:sym typeface="Montserrat Medium"/>
                </a:defRPr>
              </a:lvl1pPr>
            </a:lstStyle>
            <a:p>
              <a:r>
                <a:t>Slide design by: Hamish Henderson, Madeleine Borthwick</a:t>
              </a:r>
            </a:p>
          </p:txBody>
        </p:sp>
      </p:gr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E5150"/>
        </a:solidFill>
        <a:effectLst/>
      </p:bgPr>
    </p:bg>
    <p:spTree>
      <p:nvGrpSpPr>
        <p:cNvPr id="1" name=""/>
        <p:cNvGrpSpPr/>
        <p:nvPr/>
      </p:nvGrpSpPr>
      <p:grpSpPr>
        <a:xfrm>
          <a:off x="0" y="0"/>
          <a:ext cx="0" cy="0"/>
          <a:chOff x="0" y="0"/>
          <a:chExt cx="0" cy="0"/>
        </a:xfrm>
      </p:grpSpPr>
      <p:sp>
        <p:nvSpPr>
          <p:cNvPr id="132" name="Shape 132"/>
          <p:cNvSpPr/>
          <p:nvPr/>
        </p:nvSpPr>
        <p:spPr>
          <a:xfrm>
            <a:off x="688027" y="4106807"/>
            <a:ext cx="3419298" cy="9810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defTabSz="457200">
              <a:lnSpc>
                <a:spcPts val="7500"/>
              </a:lnSpc>
              <a:defRPr sz="5400" b="0">
                <a:solidFill>
                  <a:srgbClr val="FFFFFF"/>
                </a:solidFill>
                <a:latin typeface="Montserrat Bold"/>
                <a:ea typeface="Montserrat Bold"/>
                <a:cs typeface="Montserrat Bold"/>
                <a:sym typeface="Montserrat Bold"/>
              </a:defRPr>
            </a:lvl1pPr>
          </a:lstStyle>
          <a:p>
            <a:r>
              <a:t>Example:</a:t>
            </a:r>
          </a:p>
        </p:txBody>
      </p:sp>
      <p:grpSp>
        <p:nvGrpSpPr>
          <p:cNvPr id="2" name="Group 1">
            <a:extLst>
              <a:ext uri="{FF2B5EF4-FFF2-40B4-BE49-F238E27FC236}">
                <a16:creationId xmlns:a16="http://schemas.microsoft.com/office/drawing/2014/main" id="{31A05EFC-7F64-4B4C-B9EC-7B0B0718C001}"/>
              </a:ext>
            </a:extLst>
          </p:cNvPr>
          <p:cNvGrpSpPr/>
          <p:nvPr/>
        </p:nvGrpSpPr>
        <p:grpSpPr>
          <a:xfrm>
            <a:off x="-35678" y="-344097"/>
            <a:ext cx="23900312" cy="13452950"/>
            <a:chOff x="-35678" y="-344097"/>
            <a:chExt cx="23900312" cy="13452950"/>
          </a:xfrm>
        </p:grpSpPr>
        <p:sp>
          <p:nvSpPr>
            <p:cNvPr id="129" name="Shape 129"/>
            <p:cNvSpPr/>
            <p:nvPr/>
          </p:nvSpPr>
          <p:spPr>
            <a:xfrm>
              <a:off x="-35678" y="-1565"/>
              <a:ext cx="17058978" cy="3315436"/>
            </a:xfrm>
            <a:prstGeom prst="rect">
              <a:avLst/>
            </a:prstGeom>
            <a:solidFill>
              <a:srgbClr val="FFFFFF"/>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30" name="Shape 130"/>
            <p:cNvSpPr/>
            <p:nvPr/>
          </p:nvSpPr>
          <p:spPr>
            <a:xfrm rot="5400000">
              <a:off x="16261354" y="741540"/>
              <a:ext cx="3340385" cy="18292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DFFFD"/>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1" name="Shape 131"/>
            <p:cNvSpPr/>
            <p:nvPr/>
          </p:nvSpPr>
          <p:spPr>
            <a:xfrm>
              <a:off x="191947" y="-344097"/>
              <a:ext cx="15208430"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EE5150"/>
                  </a:solidFill>
                  <a:latin typeface="Montserrat Bold"/>
                  <a:ea typeface="Montserrat Bold"/>
                  <a:cs typeface="Montserrat Bold"/>
                  <a:sym typeface="Montserrat Bold"/>
                </a:defRPr>
              </a:pPr>
              <a:r>
                <a:rPr sz="16000" spc="-319" dirty="0"/>
                <a:t>Bodystorming</a:t>
              </a:r>
            </a:p>
          </p:txBody>
        </p:sp>
        <p:sp>
          <p:nvSpPr>
            <p:cNvPr id="133" name="Shape 133"/>
            <p:cNvSpPr/>
            <p:nvPr/>
          </p:nvSpPr>
          <p:spPr>
            <a:xfrm>
              <a:off x="18745136" y="12661177"/>
              <a:ext cx="5119498"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rPr>
                  <a:solidFill>
                    <a:srgbClr val="FFFFFF"/>
                  </a:solidFill>
                </a:rPr>
                <a:t>Image Attribution: Lorum ipsum dolor</a:t>
              </a:r>
              <a:r>
                <a:t> </a:t>
              </a:r>
            </a:p>
          </p:txBody>
        </p:sp>
      </p:gr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Shape 147"/>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156" name="Shape 156"/>
          <p:cNvSpPr/>
          <p:nvPr/>
        </p:nvSpPr>
        <p:spPr>
          <a:xfrm>
            <a:off x="3681490"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157" name="Shape 157"/>
          <p:cNvSpPr/>
          <p:nvPr/>
        </p:nvSpPr>
        <p:spPr>
          <a:xfrm>
            <a:off x="6417823"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158" name="Shape 158"/>
          <p:cNvSpPr/>
          <p:nvPr/>
        </p:nvSpPr>
        <p:spPr>
          <a:xfrm>
            <a:off x="9154155" y="10470228"/>
            <a:ext cx="2104652" cy="1133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[15-20 mins] </a:t>
            </a:r>
          </a:p>
        </p:txBody>
      </p:sp>
      <p:sp>
        <p:nvSpPr>
          <p:cNvPr id="159" name="Shape 159"/>
          <p:cNvSpPr/>
          <p:nvPr/>
        </p:nvSpPr>
        <p:spPr>
          <a:xfrm>
            <a:off x="1189048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160" name="Shape 160"/>
          <p:cNvSpPr/>
          <p:nvPr/>
        </p:nvSpPr>
        <p:spPr>
          <a:xfrm>
            <a:off x="14626820"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161" name="Shape 161"/>
          <p:cNvSpPr/>
          <p:nvPr/>
        </p:nvSpPr>
        <p:spPr>
          <a:xfrm>
            <a:off x="2009948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162" name="Shape 162"/>
          <p:cNvSpPr/>
          <p:nvPr/>
        </p:nvSpPr>
        <p:spPr>
          <a:xfrm>
            <a:off x="153602" y="11114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164" name="Shape 164"/>
          <p:cNvSpPr/>
          <p:nvPr/>
        </p:nvSpPr>
        <p:spPr>
          <a:xfrm>
            <a:off x="17363152" y="10470228"/>
            <a:ext cx="2104652" cy="1133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[15-20 mins] </a:t>
            </a:r>
          </a:p>
        </p:txBody>
      </p:sp>
      <p:grpSp>
        <p:nvGrpSpPr>
          <p:cNvPr id="2" name="Group 1">
            <a:extLst>
              <a:ext uri="{FF2B5EF4-FFF2-40B4-BE49-F238E27FC236}">
                <a16:creationId xmlns:a16="http://schemas.microsoft.com/office/drawing/2014/main" id="{5B62A99B-A975-1C4E-A1F0-C47DCED3D140}"/>
              </a:ext>
            </a:extLst>
          </p:cNvPr>
          <p:cNvGrpSpPr/>
          <p:nvPr/>
        </p:nvGrpSpPr>
        <p:grpSpPr>
          <a:xfrm>
            <a:off x="-23403" y="-75167"/>
            <a:ext cx="24574016" cy="13336420"/>
            <a:chOff x="-23403" y="-75167"/>
            <a:chExt cx="24574016" cy="13336420"/>
          </a:xfrm>
        </p:grpSpPr>
        <p:pic>
          <p:nvPicPr>
            <p:cNvPr id="135" name="Bodystorming.jpg"/>
            <p:cNvPicPr>
              <a:picLocks noChangeAspect="1"/>
            </p:cNvPicPr>
            <p:nvPr/>
          </p:nvPicPr>
          <p:blipFill>
            <a:blip r:embed="rId2"/>
            <a:srcRect t="27239" b="27239"/>
            <a:stretch>
              <a:fillRect/>
            </a:stretch>
          </p:blipFill>
          <p:spPr>
            <a:xfrm>
              <a:off x="1212" y="-9608"/>
              <a:ext cx="19473580" cy="5909701"/>
            </a:xfrm>
            <a:prstGeom prst="rect">
              <a:avLst/>
            </a:prstGeom>
            <a:ln w="12700">
              <a:miter lim="400000"/>
            </a:ln>
          </p:spPr>
        </p:pic>
        <p:sp>
          <p:nvSpPr>
            <p:cNvPr id="136" name="Shape 136"/>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7" name="Shape 137"/>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8" name="Shape 138"/>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9" name="Shape 139"/>
            <p:cNvSpPr/>
            <p:nvPr/>
          </p:nvSpPr>
          <p:spPr>
            <a:xfrm>
              <a:off x="19212262" y="129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26</a:t>
              </a:r>
            </a:p>
          </p:txBody>
        </p:sp>
        <p:sp>
          <p:nvSpPr>
            <p:cNvPr id="140" name="Shape 140"/>
            <p:cNvSpPr/>
            <p:nvPr/>
          </p:nvSpPr>
          <p:spPr>
            <a:xfrm>
              <a:off x="-23403" y="1676596"/>
              <a:ext cx="15631495"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41" name="Shape 141"/>
            <p:cNvSpPr/>
            <p:nvPr/>
          </p:nvSpPr>
          <p:spPr>
            <a:xfrm rot="5400000">
              <a:off x="15080529" y="2201757"/>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2" name="Shape 142"/>
            <p:cNvSpPr/>
            <p:nvPr/>
          </p:nvSpPr>
          <p:spPr>
            <a:xfrm>
              <a:off x="385152" y="770400"/>
              <a:ext cx="1514473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Bodystorming</a:t>
              </a:r>
            </a:p>
          </p:txBody>
        </p:sp>
        <p:sp>
          <p:nvSpPr>
            <p:cNvPr id="143" name="Shape 143"/>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explore an existing situation through physically acting out scenarios, with the goal of revealing unexpected insights and discovering opportunities for design. Use the resources on the companion website to help you keep the bodystorm going. </a:t>
              </a:r>
            </a:p>
          </p:txBody>
        </p:sp>
        <p:sp>
          <p:nvSpPr>
            <p:cNvPr id="144" name="Shape 144"/>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5" name="Shape 145"/>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146" name="Shape 146"/>
            <p:cNvSpPr/>
            <p:nvPr/>
          </p:nvSpPr>
          <p:spPr>
            <a:xfrm>
              <a:off x="18079200" y="2627358"/>
              <a:ext cx="6471413" cy="2962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endParaRPr dirty="0"/>
            </a:p>
            <a:p>
              <a:pPr marR="254000" algn="r">
                <a:defRPr sz="3000" b="0">
                  <a:solidFill>
                    <a:srgbClr val="FFFFFF"/>
                  </a:solidFill>
                  <a:latin typeface="Montserrat Bold"/>
                  <a:ea typeface="Montserrat Bold"/>
                  <a:cs typeface="Montserrat Bold"/>
                  <a:sym typeface="Montserrat Bold"/>
                </a:defRPr>
              </a:pPr>
              <a:r>
                <a:rPr dirty="0"/>
                <a:t>YOU WILL NEED </a:t>
              </a:r>
            </a:p>
            <a:p>
              <a:pPr marR="254000" algn="r">
                <a:defRPr sz="3000" b="0">
                  <a:solidFill>
                    <a:srgbClr val="FFFFFF"/>
                  </a:solidFill>
                  <a:latin typeface="Montserrat Bold"/>
                  <a:ea typeface="Montserrat Bold"/>
                  <a:cs typeface="Montserrat Bold"/>
                  <a:sym typeface="Montserrat Bold"/>
                </a:defRPr>
              </a:pPr>
              <a:r>
                <a:rPr dirty="0"/>
                <a:t>3–4 people, stopwatch, marker, </a:t>
              </a:r>
            </a:p>
            <a:p>
              <a:pPr marR="254000" algn="r">
                <a:defRPr sz="3000" b="0">
                  <a:solidFill>
                    <a:srgbClr val="FFFFFF"/>
                  </a:solidFill>
                  <a:latin typeface="Montserrat Bold"/>
                  <a:ea typeface="Montserrat Bold"/>
                  <a:cs typeface="Montserrat Bold"/>
                  <a:sym typeface="Montserrat Bold"/>
                </a:defRPr>
              </a:pPr>
              <a:r>
                <a:rPr dirty="0"/>
                <a:t>paper, masking tape, scissors, </a:t>
              </a:r>
            </a:p>
            <a:p>
              <a:pPr marR="254000" algn="r">
                <a:defRPr sz="3000" b="0">
                  <a:solidFill>
                    <a:srgbClr val="FFFFFF"/>
                  </a:solidFill>
                  <a:latin typeface="Montserrat Bold"/>
                  <a:ea typeface="Montserrat Bold"/>
                  <a:cs typeface="Montserrat Bold"/>
                  <a:sym typeface="Montserrat Bold"/>
                </a:defRPr>
              </a:pPr>
              <a:r>
                <a:rPr dirty="0"/>
                <a:t>furniture, camera, Post-its </a:t>
              </a:r>
            </a:p>
          </p:txBody>
        </p:sp>
        <p:sp>
          <p:nvSpPr>
            <p:cNvPr id="148" name="Shape 148"/>
            <p:cNvSpPr/>
            <p:nvPr/>
          </p:nvSpPr>
          <p:spPr>
            <a:xfrm>
              <a:off x="1844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9" name="Shape 149"/>
            <p:cNvSpPr/>
            <p:nvPr/>
          </p:nvSpPr>
          <p:spPr>
            <a:xfrm>
              <a:off x="1478213"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150" name="Shape 150"/>
            <p:cNvSpPr/>
            <p:nvPr/>
          </p:nvSpPr>
          <p:spPr>
            <a:xfrm>
              <a:off x="206325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8</a:t>
              </a:r>
            </a:p>
          </p:txBody>
        </p:sp>
        <p:sp>
          <p:nvSpPr>
            <p:cNvPr id="151" name="Shape 151"/>
            <p:cNvSpPr/>
            <p:nvPr/>
          </p:nvSpPr>
          <p:spPr>
            <a:xfrm>
              <a:off x="9687211"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152" name="Shape 152"/>
            <p:cNvSpPr/>
            <p:nvPr/>
          </p:nvSpPr>
          <p:spPr>
            <a:xfrm>
              <a:off x="4214546"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153" name="Shape 153"/>
            <p:cNvSpPr/>
            <p:nvPr/>
          </p:nvSpPr>
          <p:spPr>
            <a:xfrm>
              <a:off x="6950878"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154" name="Shape 154"/>
            <p:cNvSpPr/>
            <p:nvPr/>
          </p:nvSpPr>
          <p:spPr>
            <a:xfrm>
              <a:off x="12423543"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155" name="Shape 155"/>
            <p:cNvSpPr/>
            <p:nvPr/>
          </p:nvSpPr>
          <p:spPr>
            <a:xfrm>
              <a:off x="15159876"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163" name="Shape 163"/>
            <p:cNvSpPr/>
            <p:nvPr/>
          </p:nvSpPr>
          <p:spPr>
            <a:xfrm>
              <a:off x="17896208" y="9195086"/>
              <a:ext cx="1038541" cy="1038542"/>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7</a:t>
              </a:r>
            </a:p>
          </p:txBody>
        </p:sp>
        <p:sp>
          <p:nvSpPr>
            <p:cNvPr id="165" name="Shape 165"/>
            <p:cNvSpPr/>
            <p:nvPr/>
          </p:nvSpPr>
          <p:spPr>
            <a:xfrm>
              <a:off x="15442374" y="12508777"/>
              <a:ext cx="8422260"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Stephen P. Carmody,</a:t>
              </a:r>
            </a:p>
            <a:p>
              <a:pPr algn="r">
                <a:defRPr sz="2000" b="0">
                  <a:solidFill>
                    <a:srgbClr val="919191"/>
                  </a:solidFill>
                  <a:latin typeface="Montserrat Medium"/>
                  <a:ea typeface="Montserrat Medium"/>
                  <a:cs typeface="Montserrat Medium"/>
                  <a:sym typeface="Montserrat Medium"/>
                </a:defRPr>
              </a:pPr>
              <a:r>
                <a:t>CC BY 2.0, https://www. flickr.com/photos/scarms/34633589670/ </a:t>
              </a:r>
            </a:p>
          </p:txBody>
        </p:sp>
      </p:gr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188" name="Shape 188"/>
          <p:cNvSpPr/>
          <p:nvPr/>
        </p:nvSpPr>
        <p:spPr>
          <a:xfrm>
            <a:off x="3681490"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189" name="Shape 189"/>
          <p:cNvSpPr/>
          <p:nvPr/>
        </p:nvSpPr>
        <p:spPr>
          <a:xfrm>
            <a:off x="6417823"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190" name="Shape 190"/>
          <p:cNvSpPr/>
          <p:nvPr/>
        </p:nvSpPr>
        <p:spPr>
          <a:xfrm>
            <a:off x="9154155" y="10470228"/>
            <a:ext cx="2104652" cy="1133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[15-20 mins] </a:t>
            </a:r>
          </a:p>
        </p:txBody>
      </p:sp>
      <p:sp>
        <p:nvSpPr>
          <p:cNvPr id="191" name="Shape 191"/>
          <p:cNvSpPr/>
          <p:nvPr/>
        </p:nvSpPr>
        <p:spPr>
          <a:xfrm>
            <a:off x="1189048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192" name="Shape 192"/>
          <p:cNvSpPr/>
          <p:nvPr/>
        </p:nvSpPr>
        <p:spPr>
          <a:xfrm>
            <a:off x="14626820"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193" name="Shape 193"/>
          <p:cNvSpPr/>
          <p:nvPr/>
        </p:nvSpPr>
        <p:spPr>
          <a:xfrm>
            <a:off x="2009948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194" name="Shape 194"/>
          <p:cNvSpPr/>
          <p:nvPr/>
        </p:nvSpPr>
        <p:spPr>
          <a:xfrm>
            <a:off x="2889935" y="11114347"/>
            <a:ext cx="3687763"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196" name="Shape 196"/>
          <p:cNvSpPr/>
          <p:nvPr/>
        </p:nvSpPr>
        <p:spPr>
          <a:xfrm>
            <a:off x="17363152" y="10470228"/>
            <a:ext cx="2104652" cy="1133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[15-20 mins] </a:t>
            </a:r>
          </a:p>
        </p:txBody>
      </p:sp>
      <p:grpSp>
        <p:nvGrpSpPr>
          <p:cNvPr id="2" name="Group 1">
            <a:extLst>
              <a:ext uri="{FF2B5EF4-FFF2-40B4-BE49-F238E27FC236}">
                <a16:creationId xmlns:a16="http://schemas.microsoft.com/office/drawing/2014/main" id="{56B8CB36-1692-424D-835D-B15C48582B61}"/>
              </a:ext>
            </a:extLst>
          </p:cNvPr>
          <p:cNvGrpSpPr/>
          <p:nvPr/>
        </p:nvGrpSpPr>
        <p:grpSpPr>
          <a:xfrm>
            <a:off x="-23403" y="-75167"/>
            <a:ext cx="24574016" cy="13336420"/>
            <a:chOff x="-23403" y="-75167"/>
            <a:chExt cx="24574016" cy="13336420"/>
          </a:xfrm>
        </p:grpSpPr>
        <p:pic>
          <p:nvPicPr>
            <p:cNvPr id="167" name="Bodystorming.jpg"/>
            <p:cNvPicPr>
              <a:picLocks noChangeAspect="1"/>
            </p:cNvPicPr>
            <p:nvPr/>
          </p:nvPicPr>
          <p:blipFill>
            <a:blip r:embed="rId2"/>
            <a:srcRect t="27239" b="27239"/>
            <a:stretch>
              <a:fillRect/>
            </a:stretch>
          </p:blipFill>
          <p:spPr>
            <a:xfrm>
              <a:off x="1212" y="-9608"/>
              <a:ext cx="19473580" cy="5909701"/>
            </a:xfrm>
            <a:prstGeom prst="rect">
              <a:avLst/>
            </a:prstGeom>
            <a:ln w="12700">
              <a:miter lim="400000"/>
            </a:ln>
          </p:spPr>
        </p:pic>
        <p:sp>
          <p:nvSpPr>
            <p:cNvPr id="168" name="Shape 168"/>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69" name="Shape 169"/>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0" name="Shape 170"/>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1" name="Shape 171"/>
            <p:cNvSpPr/>
            <p:nvPr/>
          </p:nvSpPr>
          <p:spPr>
            <a:xfrm>
              <a:off x="19212262" y="129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26</a:t>
              </a:r>
            </a:p>
          </p:txBody>
        </p:sp>
        <p:sp>
          <p:nvSpPr>
            <p:cNvPr id="172" name="Shape 172"/>
            <p:cNvSpPr/>
            <p:nvPr/>
          </p:nvSpPr>
          <p:spPr>
            <a:xfrm>
              <a:off x="-23403" y="1676596"/>
              <a:ext cx="15631495"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73" name="Shape 173"/>
            <p:cNvSpPr/>
            <p:nvPr/>
          </p:nvSpPr>
          <p:spPr>
            <a:xfrm rot="5400000">
              <a:off x="15080529" y="2201757"/>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4" name="Shape 174"/>
            <p:cNvSpPr/>
            <p:nvPr/>
          </p:nvSpPr>
          <p:spPr>
            <a:xfrm>
              <a:off x="385152" y="770400"/>
              <a:ext cx="1514473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Bodystorming</a:t>
              </a:r>
            </a:p>
          </p:txBody>
        </p:sp>
        <p:sp>
          <p:nvSpPr>
            <p:cNvPr id="175" name="Shape 175"/>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explore an existing situation through physically acting out scenarios, with the goal of revealing unexpected insights and discovering opportunities for design. Use the resources on the companion website to help you keep the bodystorm going. </a:t>
              </a:r>
            </a:p>
          </p:txBody>
        </p:sp>
        <p:sp>
          <p:nvSpPr>
            <p:cNvPr id="176" name="Shape 176"/>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7" name="Shape 177"/>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178" name="Shape 178"/>
            <p:cNvSpPr/>
            <p:nvPr/>
          </p:nvSpPr>
          <p:spPr>
            <a:xfrm>
              <a:off x="18079200" y="2628000"/>
              <a:ext cx="6471413" cy="2962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endParaRPr dirty="0"/>
            </a:p>
            <a:p>
              <a:pPr marR="254000" algn="r">
                <a:defRPr sz="3000" b="0">
                  <a:solidFill>
                    <a:srgbClr val="FFFFFF"/>
                  </a:solidFill>
                  <a:latin typeface="Montserrat Bold"/>
                  <a:ea typeface="Montserrat Bold"/>
                  <a:cs typeface="Montserrat Bold"/>
                  <a:sym typeface="Montserrat Bold"/>
                </a:defRPr>
              </a:pPr>
              <a:r>
                <a:rPr dirty="0"/>
                <a:t>YOU WILL NEED </a:t>
              </a:r>
            </a:p>
            <a:p>
              <a:pPr marR="254000" algn="r">
                <a:defRPr sz="3000" b="0">
                  <a:solidFill>
                    <a:srgbClr val="FFFFFF"/>
                  </a:solidFill>
                  <a:latin typeface="Montserrat Bold"/>
                  <a:ea typeface="Montserrat Bold"/>
                  <a:cs typeface="Montserrat Bold"/>
                  <a:sym typeface="Montserrat Bold"/>
                </a:defRPr>
              </a:pPr>
              <a:r>
                <a:rPr dirty="0"/>
                <a:t>3–4 people, stopwatch, marker, </a:t>
              </a:r>
            </a:p>
            <a:p>
              <a:pPr marR="254000" algn="r">
                <a:defRPr sz="3000" b="0">
                  <a:solidFill>
                    <a:srgbClr val="FFFFFF"/>
                  </a:solidFill>
                  <a:latin typeface="Montserrat Bold"/>
                  <a:ea typeface="Montserrat Bold"/>
                  <a:cs typeface="Montserrat Bold"/>
                  <a:sym typeface="Montserrat Bold"/>
                </a:defRPr>
              </a:pPr>
              <a:r>
                <a:rPr dirty="0"/>
                <a:t>paper, masking tape, scissors, </a:t>
              </a:r>
            </a:p>
            <a:p>
              <a:pPr marR="254000" algn="r">
                <a:defRPr sz="3000" b="0">
                  <a:solidFill>
                    <a:srgbClr val="FFFFFF"/>
                  </a:solidFill>
                  <a:latin typeface="Montserrat Bold"/>
                  <a:ea typeface="Montserrat Bold"/>
                  <a:cs typeface="Montserrat Bold"/>
                  <a:sym typeface="Montserrat Bold"/>
                </a:defRPr>
              </a:pPr>
              <a:r>
                <a:rPr dirty="0"/>
                <a:t>furniture, camera, Post-its </a:t>
              </a:r>
            </a:p>
          </p:txBody>
        </p:sp>
        <p:sp>
          <p:nvSpPr>
            <p:cNvPr id="180" name="Shape 180"/>
            <p:cNvSpPr/>
            <p:nvPr/>
          </p:nvSpPr>
          <p:spPr>
            <a:xfrm>
              <a:off x="1844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81" name="Shape 181"/>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182" name="Shape 182"/>
            <p:cNvSpPr/>
            <p:nvPr/>
          </p:nvSpPr>
          <p:spPr>
            <a:xfrm>
              <a:off x="206325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8</a:t>
              </a:r>
            </a:p>
          </p:txBody>
        </p:sp>
        <p:sp>
          <p:nvSpPr>
            <p:cNvPr id="183" name="Shape 183"/>
            <p:cNvSpPr/>
            <p:nvPr/>
          </p:nvSpPr>
          <p:spPr>
            <a:xfrm>
              <a:off x="9687211"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184" name="Shape 184"/>
            <p:cNvSpPr/>
            <p:nvPr/>
          </p:nvSpPr>
          <p:spPr>
            <a:xfrm>
              <a:off x="4214546" y="91950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185" name="Shape 185"/>
            <p:cNvSpPr/>
            <p:nvPr/>
          </p:nvSpPr>
          <p:spPr>
            <a:xfrm>
              <a:off x="6950878"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186" name="Shape 186"/>
            <p:cNvSpPr/>
            <p:nvPr/>
          </p:nvSpPr>
          <p:spPr>
            <a:xfrm>
              <a:off x="12423543"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187" name="Shape 187"/>
            <p:cNvSpPr/>
            <p:nvPr/>
          </p:nvSpPr>
          <p:spPr>
            <a:xfrm>
              <a:off x="15159876"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195" name="Shape 195"/>
            <p:cNvSpPr/>
            <p:nvPr/>
          </p:nvSpPr>
          <p:spPr>
            <a:xfrm>
              <a:off x="17896208" y="9195086"/>
              <a:ext cx="1038541" cy="1038542"/>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7</a:t>
              </a:r>
            </a:p>
          </p:txBody>
        </p:sp>
        <p:sp>
          <p:nvSpPr>
            <p:cNvPr id="197" name="Shape 197"/>
            <p:cNvSpPr/>
            <p:nvPr/>
          </p:nvSpPr>
          <p:spPr>
            <a:xfrm>
              <a:off x="15442374" y="12508777"/>
              <a:ext cx="8422260"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Stephen P. Carmody,</a:t>
              </a:r>
            </a:p>
            <a:p>
              <a:pPr algn="r">
                <a:defRPr sz="2000" b="0">
                  <a:solidFill>
                    <a:srgbClr val="919191"/>
                  </a:solidFill>
                  <a:latin typeface="Montserrat Medium"/>
                  <a:ea typeface="Montserrat Medium"/>
                  <a:cs typeface="Montserrat Medium"/>
                  <a:sym typeface="Montserrat Medium"/>
                </a:defRPr>
              </a:pPr>
              <a:r>
                <a:t>CC BY 2.0, https://www. flickr.com/photos/scarms/34633589670/ </a:t>
              </a:r>
            </a:p>
          </p:txBody>
        </p:sp>
      </p:gr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Shape 211"/>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220" name="Shape 220"/>
          <p:cNvSpPr/>
          <p:nvPr/>
        </p:nvSpPr>
        <p:spPr>
          <a:xfrm>
            <a:off x="3681490"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221" name="Shape 221"/>
          <p:cNvSpPr/>
          <p:nvPr/>
        </p:nvSpPr>
        <p:spPr>
          <a:xfrm>
            <a:off x="6417823"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222" name="Shape 222"/>
          <p:cNvSpPr/>
          <p:nvPr/>
        </p:nvSpPr>
        <p:spPr>
          <a:xfrm>
            <a:off x="9154155" y="10470228"/>
            <a:ext cx="2104652" cy="1133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[15-20 mins] </a:t>
            </a:r>
          </a:p>
        </p:txBody>
      </p:sp>
      <p:sp>
        <p:nvSpPr>
          <p:cNvPr id="223" name="Shape 223"/>
          <p:cNvSpPr/>
          <p:nvPr/>
        </p:nvSpPr>
        <p:spPr>
          <a:xfrm>
            <a:off x="1189048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224" name="Shape 224"/>
          <p:cNvSpPr/>
          <p:nvPr/>
        </p:nvSpPr>
        <p:spPr>
          <a:xfrm>
            <a:off x="14626820"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225" name="Shape 225"/>
          <p:cNvSpPr/>
          <p:nvPr/>
        </p:nvSpPr>
        <p:spPr>
          <a:xfrm>
            <a:off x="2009948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226" name="Shape 226"/>
          <p:cNvSpPr/>
          <p:nvPr/>
        </p:nvSpPr>
        <p:spPr>
          <a:xfrm>
            <a:off x="5626267" y="11114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228" name="Shape 228"/>
          <p:cNvSpPr/>
          <p:nvPr/>
        </p:nvSpPr>
        <p:spPr>
          <a:xfrm>
            <a:off x="17363152" y="10470228"/>
            <a:ext cx="2104652" cy="1133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[15-20 mins] </a:t>
            </a:r>
          </a:p>
        </p:txBody>
      </p:sp>
      <p:grpSp>
        <p:nvGrpSpPr>
          <p:cNvPr id="2" name="Group 1">
            <a:extLst>
              <a:ext uri="{FF2B5EF4-FFF2-40B4-BE49-F238E27FC236}">
                <a16:creationId xmlns:a16="http://schemas.microsoft.com/office/drawing/2014/main" id="{D9421269-465A-F949-BF9B-D940AF2C73D9}"/>
              </a:ext>
            </a:extLst>
          </p:cNvPr>
          <p:cNvGrpSpPr/>
          <p:nvPr/>
        </p:nvGrpSpPr>
        <p:grpSpPr>
          <a:xfrm>
            <a:off x="-23403" y="-75167"/>
            <a:ext cx="24574016" cy="13336420"/>
            <a:chOff x="-23403" y="-75167"/>
            <a:chExt cx="24574016" cy="13336420"/>
          </a:xfrm>
        </p:grpSpPr>
        <p:pic>
          <p:nvPicPr>
            <p:cNvPr id="199" name="Bodystorming.jpg"/>
            <p:cNvPicPr>
              <a:picLocks noChangeAspect="1"/>
            </p:cNvPicPr>
            <p:nvPr/>
          </p:nvPicPr>
          <p:blipFill>
            <a:blip r:embed="rId2"/>
            <a:srcRect t="27239" b="27239"/>
            <a:stretch>
              <a:fillRect/>
            </a:stretch>
          </p:blipFill>
          <p:spPr>
            <a:xfrm>
              <a:off x="1212" y="-9608"/>
              <a:ext cx="19473580" cy="5909701"/>
            </a:xfrm>
            <a:prstGeom prst="rect">
              <a:avLst/>
            </a:prstGeom>
            <a:ln w="12700">
              <a:miter lim="400000"/>
            </a:ln>
          </p:spPr>
        </p:pic>
        <p:sp>
          <p:nvSpPr>
            <p:cNvPr id="200" name="Shape 200"/>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01" name="Shape 201"/>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02" name="Shape 202"/>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03" name="Shape 203"/>
            <p:cNvSpPr/>
            <p:nvPr/>
          </p:nvSpPr>
          <p:spPr>
            <a:xfrm>
              <a:off x="19212262" y="129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26</a:t>
              </a:r>
            </a:p>
          </p:txBody>
        </p:sp>
        <p:sp>
          <p:nvSpPr>
            <p:cNvPr id="204" name="Shape 204"/>
            <p:cNvSpPr/>
            <p:nvPr/>
          </p:nvSpPr>
          <p:spPr>
            <a:xfrm>
              <a:off x="-23403" y="1676596"/>
              <a:ext cx="15631495"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05" name="Shape 205"/>
            <p:cNvSpPr/>
            <p:nvPr/>
          </p:nvSpPr>
          <p:spPr>
            <a:xfrm rot="5400000">
              <a:off x="15080529" y="2201757"/>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06" name="Shape 206"/>
            <p:cNvSpPr/>
            <p:nvPr/>
          </p:nvSpPr>
          <p:spPr>
            <a:xfrm>
              <a:off x="385152" y="770400"/>
              <a:ext cx="1514473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Bodystorming</a:t>
              </a:r>
            </a:p>
          </p:txBody>
        </p:sp>
        <p:sp>
          <p:nvSpPr>
            <p:cNvPr id="207" name="Shape 207"/>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explore an existing situation through physically acting out scenarios, with the goal of revealing unexpected insights and discovering opportunities for design. Use the resources on the companion website to help you keep the bodystorm going. </a:t>
              </a:r>
            </a:p>
          </p:txBody>
        </p:sp>
        <p:sp>
          <p:nvSpPr>
            <p:cNvPr id="208" name="Shape 208"/>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09" name="Shape 209"/>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10" name="Shape 210"/>
            <p:cNvSpPr/>
            <p:nvPr/>
          </p:nvSpPr>
          <p:spPr>
            <a:xfrm>
              <a:off x="18079200" y="2628000"/>
              <a:ext cx="6471413" cy="2962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endParaRPr dirty="0"/>
            </a:p>
            <a:p>
              <a:pPr marR="254000" algn="r">
                <a:defRPr sz="3000" b="0">
                  <a:solidFill>
                    <a:srgbClr val="FFFFFF"/>
                  </a:solidFill>
                  <a:latin typeface="Montserrat Bold"/>
                  <a:ea typeface="Montserrat Bold"/>
                  <a:cs typeface="Montserrat Bold"/>
                  <a:sym typeface="Montserrat Bold"/>
                </a:defRPr>
              </a:pPr>
              <a:r>
                <a:rPr dirty="0"/>
                <a:t>YOU WILL NEED </a:t>
              </a:r>
            </a:p>
            <a:p>
              <a:pPr marR="254000" algn="r">
                <a:defRPr sz="3000" b="0">
                  <a:solidFill>
                    <a:srgbClr val="FFFFFF"/>
                  </a:solidFill>
                  <a:latin typeface="Montserrat Bold"/>
                  <a:ea typeface="Montserrat Bold"/>
                  <a:cs typeface="Montserrat Bold"/>
                  <a:sym typeface="Montserrat Bold"/>
                </a:defRPr>
              </a:pPr>
              <a:r>
                <a:rPr dirty="0"/>
                <a:t>3–4 people, stopwatch, marker, </a:t>
              </a:r>
            </a:p>
            <a:p>
              <a:pPr marR="254000" algn="r">
                <a:defRPr sz="3000" b="0">
                  <a:solidFill>
                    <a:srgbClr val="FFFFFF"/>
                  </a:solidFill>
                  <a:latin typeface="Montserrat Bold"/>
                  <a:ea typeface="Montserrat Bold"/>
                  <a:cs typeface="Montserrat Bold"/>
                  <a:sym typeface="Montserrat Bold"/>
                </a:defRPr>
              </a:pPr>
              <a:r>
                <a:rPr dirty="0"/>
                <a:t>paper, masking tape, scissors, </a:t>
              </a:r>
            </a:p>
            <a:p>
              <a:pPr marR="254000" algn="r">
                <a:defRPr sz="3000" b="0">
                  <a:solidFill>
                    <a:srgbClr val="FFFFFF"/>
                  </a:solidFill>
                  <a:latin typeface="Montserrat Bold"/>
                  <a:ea typeface="Montserrat Bold"/>
                  <a:cs typeface="Montserrat Bold"/>
                  <a:sym typeface="Montserrat Bold"/>
                </a:defRPr>
              </a:pPr>
              <a:r>
                <a:rPr dirty="0"/>
                <a:t>furniture, camera, Post-its </a:t>
              </a:r>
            </a:p>
          </p:txBody>
        </p:sp>
        <p:sp>
          <p:nvSpPr>
            <p:cNvPr id="212" name="Shape 212"/>
            <p:cNvSpPr/>
            <p:nvPr/>
          </p:nvSpPr>
          <p:spPr>
            <a:xfrm>
              <a:off x="1844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13" name="Shape 213"/>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14" name="Shape 214"/>
            <p:cNvSpPr/>
            <p:nvPr/>
          </p:nvSpPr>
          <p:spPr>
            <a:xfrm>
              <a:off x="206325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8</a:t>
              </a:r>
            </a:p>
          </p:txBody>
        </p:sp>
        <p:sp>
          <p:nvSpPr>
            <p:cNvPr id="215" name="Shape 215"/>
            <p:cNvSpPr/>
            <p:nvPr/>
          </p:nvSpPr>
          <p:spPr>
            <a:xfrm>
              <a:off x="9687211"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16" name="Shape 216"/>
            <p:cNvSpPr/>
            <p:nvPr/>
          </p:nvSpPr>
          <p:spPr>
            <a:xfrm>
              <a:off x="4214546"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17" name="Shape 217"/>
            <p:cNvSpPr/>
            <p:nvPr/>
          </p:nvSpPr>
          <p:spPr>
            <a:xfrm>
              <a:off x="6950878"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18" name="Shape 218"/>
            <p:cNvSpPr/>
            <p:nvPr/>
          </p:nvSpPr>
          <p:spPr>
            <a:xfrm>
              <a:off x="12423543"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19" name="Shape 219"/>
            <p:cNvSpPr/>
            <p:nvPr/>
          </p:nvSpPr>
          <p:spPr>
            <a:xfrm>
              <a:off x="15159876"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27" name="Shape 227"/>
            <p:cNvSpPr/>
            <p:nvPr/>
          </p:nvSpPr>
          <p:spPr>
            <a:xfrm>
              <a:off x="17896208" y="9195086"/>
              <a:ext cx="1038541" cy="1038542"/>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7</a:t>
              </a:r>
            </a:p>
          </p:txBody>
        </p:sp>
        <p:sp>
          <p:nvSpPr>
            <p:cNvPr id="229" name="Shape 229"/>
            <p:cNvSpPr/>
            <p:nvPr/>
          </p:nvSpPr>
          <p:spPr>
            <a:xfrm>
              <a:off x="15442374" y="12508777"/>
              <a:ext cx="8422260"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Stephen P. Carmody,</a:t>
              </a:r>
            </a:p>
            <a:p>
              <a:pPr algn="r">
                <a:defRPr sz="2000" b="0">
                  <a:solidFill>
                    <a:srgbClr val="919191"/>
                  </a:solidFill>
                  <a:latin typeface="Montserrat Medium"/>
                  <a:ea typeface="Montserrat Medium"/>
                  <a:cs typeface="Montserrat Medium"/>
                  <a:sym typeface="Montserrat Medium"/>
                </a:defRPr>
              </a:pPr>
              <a:r>
                <a:t>CC BY 2.0, https://www. flickr.com/photos/scarms/34633589670/ </a:t>
              </a:r>
            </a:p>
          </p:txBody>
        </p:sp>
      </p:gr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Shape 243"/>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252" name="Shape 252"/>
          <p:cNvSpPr/>
          <p:nvPr/>
        </p:nvSpPr>
        <p:spPr>
          <a:xfrm>
            <a:off x="3681490"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253" name="Shape 253"/>
          <p:cNvSpPr/>
          <p:nvPr/>
        </p:nvSpPr>
        <p:spPr>
          <a:xfrm>
            <a:off x="6417823"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254" name="Shape 254"/>
          <p:cNvSpPr/>
          <p:nvPr/>
        </p:nvSpPr>
        <p:spPr>
          <a:xfrm>
            <a:off x="9154155" y="10470228"/>
            <a:ext cx="2104652" cy="1133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[15-20 mins] </a:t>
            </a:r>
          </a:p>
        </p:txBody>
      </p:sp>
      <p:sp>
        <p:nvSpPr>
          <p:cNvPr id="255" name="Shape 255"/>
          <p:cNvSpPr/>
          <p:nvPr/>
        </p:nvSpPr>
        <p:spPr>
          <a:xfrm>
            <a:off x="1189048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256" name="Shape 256"/>
          <p:cNvSpPr/>
          <p:nvPr/>
        </p:nvSpPr>
        <p:spPr>
          <a:xfrm>
            <a:off x="14626820"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257" name="Shape 257"/>
          <p:cNvSpPr/>
          <p:nvPr/>
        </p:nvSpPr>
        <p:spPr>
          <a:xfrm>
            <a:off x="2009948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258" name="Shape 258"/>
          <p:cNvSpPr/>
          <p:nvPr/>
        </p:nvSpPr>
        <p:spPr>
          <a:xfrm>
            <a:off x="8362599" y="114572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260" name="Shape 260"/>
          <p:cNvSpPr/>
          <p:nvPr/>
        </p:nvSpPr>
        <p:spPr>
          <a:xfrm>
            <a:off x="17363152" y="10470228"/>
            <a:ext cx="2104652" cy="1133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[15-20 mins] </a:t>
            </a:r>
          </a:p>
        </p:txBody>
      </p:sp>
      <p:grpSp>
        <p:nvGrpSpPr>
          <p:cNvPr id="2" name="Group 1">
            <a:extLst>
              <a:ext uri="{FF2B5EF4-FFF2-40B4-BE49-F238E27FC236}">
                <a16:creationId xmlns:a16="http://schemas.microsoft.com/office/drawing/2014/main" id="{F5595A87-F4ED-7D40-9B00-A8D29C5E7152}"/>
              </a:ext>
            </a:extLst>
          </p:cNvPr>
          <p:cNvGrpSpPr/>
          <p:nvPr/>
        </p:nvGrpSpPr>
        <p:grpSpPr>
          <a:xfrm>
            <a:off x="-23403" y="-75167"/>
            <a:ext cx="24574016" cy="13336420"/>
            <a:chOff x="-23403" y="-75167"/>
            <a:chExt cx="24574016" cy="13336420"/>
          </a:xfrm>
        </p:grpSpPr>
        <p:pic>
          <p:nvPicPr>
            <p:cNvPr id="231" name="Bodystorming.jpg"/>
            <p:cNvPicPr>
              <a:picLocks noChangeAspect="1"/>
            </p:cNvPicPr>
            <p:nvPr/>
          </p:nvPicPr>
          <p:blipFill>
            <a:blip r:embed="rId2"/>
            <a:srcRect t="27239" b="27239"/>
            <a:stretch>
              <a:fillRect/>
            </a:stretch>
          </p:blipFill>
          <p:spPr>
            <a:xfrm>
              <a:off x="1212" y="-9608"/>
              <a:ext cx="19473580" cy="5909701"/>
            </a:xfrm>
            <a:prstGeom prst="rect">
              <a:avLst/>
            </a:prstGeom>
            <a:ln w="12700">
              <a:miter lim="400000"/>
            </a:ln>
          </p:spPr>
        </p:pic>
        <p:sp>
          <p:nvSpPr>
            <p:cNvPr id="232" name="Shape 232"/>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33" name="Shape 233"/>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34" name="Shape 234"/>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35" name="Shape 235"/>
            <p:cNvSpPr/>
            <p:nvPr/>
          </p:nvSpPr>
          <p:spPr>
            <a:xfrm>
              <a:off x="19212262" y="129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26</a:t>
              </a:r>
            </a:p>
          </p:txBody>
        </p:sp>
        <p:sp>
          <p:nvSpPr>
            <p:cNvPr id="236" name="Shape 236"/>
            <p:cNvSpPr/>
            <p:nvPr/>
          </p:nvSpPr>
          <p:spPr>
            <a:xfrm>
              <a:off x="-23403" y="1676596"/>
              <a:ext cx="15631495"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37" name="Shape 237"/>
            <p:cNvSpPr/>
            <p:nvPr/>
          </p:nvSpPr>
          <p:spPr>
            <a:xfrm rot="5400000">
              <a:off x="15080529" y="2201757"/>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38" name="Shape 238"/>
            <p:cNvSpPr/>
            <p:nvPr/>
          </p:nvSpPr>
          <p:spPr>
            <a:xfrm>
              <a:off x="385152" y="770400"/>
              <a:ext cx="1514473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Bodystorming</a:t>
              </a:r>
            </a:p>
          </p:txBody>
        </p:sp>
        <p:sp>
          <p:nvSpPr>
            <p:cNvPr id="239" name="Shape 239"/>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explore an existing situation through physically acting out scenarios, with the goal of revealing unexpected insights and discovering opportunities for design. Use the resources on the companion website to help you keep the bodystorm going. </a:t>
              </a:r>
            </a:p>
          </p:txBody>
        </p:sp>
        <p:sp>
          <p:nvSpPr>
            <p:cNvPr id="240" name="Shape 240"/>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41" name="Shape 241"/>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42" name="Shape 242"/>
            <p:cNvSpPr/>
            <p:nvPr/>
          </p:nvSpPr>
          <p:spPr>
            <a:xfrm>
              <a:off x="18079200" y="2628000"/>
              <a:ext cx="6471413" cy="2962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endParaRPr dirty="0"/>
            </a:p>
            <a:p>
              <a:pPr marR="254000" algn="r">
                <a:defRPr sz="3000" b="0">
                  <a:solidFill>
                    <a:srgbClr val="FFFFFF"/>
                  </a:solidFill>
                  <a:latin typeface="Montserrat Bold"/>
                  <a:ea typeface="Montserrat Bold"/>
                  <a:cs typeface="Montserrat Bold"/>
                  <a:sym typeface="Montserrat Bold"/>
                </a:defRPr>
              </a:pPr>
              <a:r>
                <a:rPr dirty="0"/>
                <a:t>YOU WILL NEED </a:t>
              </a:r>
            </a:p>
            <a:p>
              <a:pPr marR="254000" algn="r">
                <a:defRPr sz="3000" b="0">
                  <a:solidFill>
                    <a:srgbClr val="FFFFFF"/>
                  </a:solidFill>
                  <a:latin typeface="Montserrat Bold"/>
                  <a:ea typeface="Montserrat Bold"/>
                  <a:cs typeface="Montserrat Bold"/>
                  <a:sym typeface="Montserrat Bold"/>
                </a:defRPr>
              </a:pPr>
              <a:r>
                <a:rPr dirty="0"/>
                <a:t>3–4 people, stopwatch, marker, </a:t>
              </a:r>
            </a:p>
            <a:p>
              <a:pPr marR="254000" algn="r">
                <a:defRPr sz="3000" b="0">
                  <a:solidFill>
                    <a:srgbClr val="FFFFFF"/>
                  </a:solidFill>
                  <a:latin typeface="Montserrat Bold"/>
                  <a:ea typeface="Montserrat Bold"/>
                  <a:cs typeface="Montserrat Bold"/>
                  <a:sym typeface="Montserrat Bold"/>
                </a:defRPr>
              </a:pPr>
              <a:r>
                <a:rPr dirty="0"/>
                <a:t>paper, masking tape, scissors, </a:t>
              </a:r>
            </a:p>
            <a:p>
              <a:pPr marR="254000" algn="r">
                <a:defRPr sz="3000" b="0">
                  <a:solidFill>
                    <a:srgbClr val="FFFFFF"/>
                  </a:solidFill>
                  <a:latin typeface="Montserrat Bold"/>
                  <a:ea typeface="Montserrat Bold"/>
                  <a:cs typeface="Montserrat Bold"/>
                  <a:sym typeface="Montserrat Bold"/>
                </a:defRPr>
              </a:pPr>
              <a:r>
                <a:rPr dirty="0"/>
                <a:t>furniture, camera, Post-its </a:t>
              </a:r>
            </a:p>
          </p:txBody>
        </p:sp>
        <p:sp>
          <p:nvSpPr>
            <p:cNvPr id="244" name="Shape 244"/>
            <p:cNvSpPr/>
            <p:nvPr/>
          </p:nvSpPr>
          <p:spPr>
            <a:xfrm>
              <a:off x="1844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45" name="Shape 245"/>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46" name="Shape 246"/>
            <p:cNvSpPr/>
            <p:nvPr/>
          </p:nvSpPr>
          <p:spPr>
            <a:xfrm>
              <a:off x="206325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8</a:t>
              </a:r>
            </a:p>
          </p:txBody>
        </p:sp>
        <p:sp>
          <p:nvSpPr>
            <p:cNvPr id="247" name="Shape 247"/>
            <p:cNvSpPr/>
            <p:nvPr/>
          </p:nvSpPr>
          <p:spPr>
            <a:xfrm>
              <a:off x="9687211" y="91950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48" name="Shape 248"/>
            <p:cNvSpPr/>
            <p:nvPr/>
          </p:nvSpPr>
          <p:spPr>
            <a:xfrm>
              <a:off x="4214546"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49" name="Shape 249"/>
            <p:cNvSpPr/>
            <p:nvPr/>
          </p:nvSpPr>
          <p:spPr>
            <a:xfrm>
              <a:off x="6950878"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50" name="Shape 250"/>
            <p:cNvSpPr/>
            <p:nvPr/>
          </p:nvSpPr>
          <p:spPr>
            <a:xfrm>
              <a:off x="12423543"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51" name="Shape 251"/>
            <p:cNvSpPr/>
            <p:nvPr/>
          </p:nvSpPr>
          <p:spPr>
            <a:xfrm>
              <a:off x="15159876"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59" name="Shape 259"/>
            <p:cNvSpPr/>
            <p:nvPr/>
          </p:nvSpPr>
          <p:spPr>
            <a:xfrm>
              <a:off x="17896208" y="9195086"/>
              <a:ext cx="1038541" cy="1038542"/>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7</a:t>
              </a:r>
            </a:p>
          </p:txBody>
        </p:sp>
        <p:sp>
          <p:nvSpPr>
            <p:cNvPr id="261" name="Shape 261"/>
            <p:cNvSpPr/>
            <p:nvPr/>
          </p:nvSpPr>
          <p:spPr>
            <a:xfrm>
              <a:off x="15442374" y="12508777"/>
              <a:ext cx="8422260"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Stephen P. Carmody,</a:t>
              </a:r>
            </a:p>
            <a:p>
              <a:pPr algn="r">
                <a:defRPr sz="2000" b="0">
                  <a:solidFill>
                    <a:srgbClr val="919191"/>
                  </a:solidFill>
                  <a:latin typeface="Montserrat Medium"/>
                  <a:ea typeface="Montserrat Medium"/>
                  <a:cs typeface="Montserrat Medium"/>
                  <a:sym typeface="Montserrat Medium"/>
                </a:defRPr>
              </a:pPr>
              <a:r>
                <a:t>CC BY 2.0, https://www. flickr.com/photos/scarms/34633589670/ </a:t>
              </a:r>
            </a:p>
          </p:txBody>
        </p:sp>
      </p:gr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Shape 275"/>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284" name="Shape 284"/>
          <p:cNvSpPr/>
          <p:nvPr/>
        </p:nvSpPr>
        <p:spPr>
          <a:xfrm>
            <a:off x="3681490"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285" name="Shape 285"/>
          <p:cNvSpPr/>
          <p:nvPr/>
        </p:nvSpPr>
        <p:spPr>
          <a:xfrm>
            <a:off x="6417823"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286" name="Shape 286"/>
          <p:cNvSpPr/>
          <p:nvPr/>
        </p:nvSpPr>
        <p:spPr>
          <a:xfrm>
            <a:off x="9154155" y="10470228"/>
            <a:ext cx="2104652" cy="1133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[15-20 mins] </a:t>
            </a:r>
          </a:p>
        </p:txBody>
      </p:sp>
      <p:sp>
        <p:nvSpPr>
          <p:cNvPr id="287" name="Shape 287"/>
          <p:cNvSpPr/>
          <p:nvPr/>
        </p:nvSpPr>
        <p:spPr>
          <a:xfrm>
            <a:off x="1189048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288" name="Shape 288"/>
          <p:cNvSpPr/>
          <p:nvPr/>
        </p:nvSpPr>
        <p:spPr>
          <a:xfrm>
            <a:off x="14626820"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289" name="Shape 289"/>
          <p:cNvSpPr/>
          <p:nvPr/>
        </p:nvSpPr>
        <p:spPr>
          <a:xfrm>
            <a:off x="2009948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290" name="Shape 290"/>
          <p:cNvSpPr/>
          <p:nvPr/>
        </p:nvSpPr>
        <p:spPr>
          <a:xfrm>
            <a:off x="11098931" y="11114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292" name="Shape 292"/>
          <p:cNvSpPr/>
          <p:nvPr/>
        </p:nvSpPr>
        <p:spPr>
          <a:xfrm>
            <a:off x="17363152" y="10470228"/>
            <a:ext cx="2104652" cy="1133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[15-20 mins] </a:t>
            </a:r>
          </a:p>
        </p:txBody>
      </p:sp>
      <p:grpSp>
        <p:nvGrpSpPr>
          <p:cNvPr id="2" name="Group 1">
            <a:extLst>
              <a:ext uri="{FF2B5EF4-FFF2-40B4-BE49-F238E27FC236}">
                <a16:creationId xmlns:a16="http://schemas.microsoft.com/office/drawing/2014/main" id="{C672C589-1F2D-E648-9F46-077084318B15}"/>
              </a:ext>
            </a:extLst>
          </p:cNvPr>
          <p:cNvGrpSpPr/>
          <p:nvPr/>
        </p:nvGrpSpPr>
        <p:grpSpPr>
          <a:xfrm>
            <a:off x="-23403" y="-75167"/>
            <a:ext cx="24574016" cy="13336420"/>
            <a:chOff x="-23403" y="-75167"/>
            <a:chExt cx="24574016" cy="13336420"/>
          </a:xfrm>
        </p:grpSpPr>
        <p:pic>
          <p:nvPicPr>
            <p:cNvPr id="263" name="Bodystorming.jpg"/>
            <p:cNvPicPr>
              <a:picLocks noChangeAspect="1"/>
            </p:cNvPicPr>
            <p:nvPr/>
          </p:nvPicPr>
          <p:blipFill>
            <a:blip r:embed="rId2"/>
            <a:srcRect t="27239" b="27239"/>
            <a:stretch>
              <a:fillRect/>
            </a:stretch>
          </p:blipFill>
          <p:spPr>
            <a:xfrm>
              <a:off x="1212" y="-9608"/>
              <a:ext cx="19473580" cy="5909701"/>
            </a:xfrm>
            <a:prstGeom prst="rect">
              <a:avLst/>
            </a:prstGeom>
            <a:ln w="12700">
              <a:miter lim="400000"/>
            </a:ln>
          </p:spPr>
        </p:pic>
        <p:sp>
          <p:nvSpPr>
            <p:cNvPr id="264" name="Shape 264"/>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65" name="Shape 265"/>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66" name="Shape 266"/>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67" name="Shape 267"/>
            <p:cNvSpPr/>
            <p:nvPr/>
          </p:nvSpPr>
          <p:spPr>
            <a:xfrm>
              <a:off x="19212262" y="129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26</a:t>
              </a:r>
            </a:p>
          </p:txBody>
        </p:sp>
        <p:sp>
          <p:nvSpPr>
            <p:cNvPr id="268" name="Shape 268"/>
            <p:cNvSpPr/>
            <p:nvPr/>
          </p:nvSpPr>
          <p:spPr>
            <a:xfrm>
              <a:off x="-23403" y="1676596"/>
              <a:ext cx="15631495"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69" name="Shape 269"/>
            <p:cNvSpPr/>
            <p:nvPr/>
          </p:nvSpPr>
          <p:spPr>
            <a:xfrm rot="5400000">
              <a:off x="15080529" y="2201757"/>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70" name="Shape 270"/>
            <p:cNvSpPr/>
            <p:nvPr/>
          </p:nvSpPr>
          <p:spPr>
            <a:xfrm>
              <a:off x="385152" y="770400"/>
              <a:ext cx="1514473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Bodystorming</a:t>
              </a:r>
            </a:p>
          </p:txBody>
        </p:sp>
        <p:sp>
          <p:nvSpPr>
            <p:cNvPr id="271" name="Shape 271"/>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explore an existing situation through physically acting out scenarios, with the goal of revealing unexpected insights and discovering opportunities for design. Use the resources on the companion website to help you keep the bodystorm going. </a:t>
              </a:r>
            </a:p>
          </p:txBody>
        </p:sp>
        <p:sp>
          <p:nvSpPr>
            <p:cNvPr id="272" name="Shape 272"/>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73" name="Shape 273"/>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74" name="Shape 274"/>
            <p:cNvSpPr/>
            <p:nvPr/>
          </p:nvSpPr>
          <p:spPr>
            <a:xfrm>
              <a:off x="18079200" y="2628000"/>
              <a:ext cx="6471413" cy="2962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endParaRPr dirty="0"/>
            </a:p>
            <a:p>
              <a:pPr marR="254000" algn="r">
                <a:defRPr sz="3000" b="0">
                  <a:solidFill>
                    <a:srgbClr val="FFFFFF"/>
                  </a:solidFill>
                  <a:latin typeface="Montserrat Bold"/>
                  <a:ea typeface="Montserrat Bold"/>
                  <a:cs typeface="Montserrat Bold"/>
                  <a:sym typeface="Montserrat Bold"/>
                </a:defRPr>
              </a:pPr>
              <a:r>
                <a:rPr dirty="0"/>
                <a:t>YOU WILL NEED </a:t>
              </a:r>
            </a:p>
            <a:p>
              <a:pPr marR="254000" algn="r">
                <a:defRPr sz="3000" b="0">
                  <a:solidFill>
                    <a:srgbClr val="FFFFFF"/>
                  </a:solidFill>
                  <a:latin typeface="Montserrat Bold"/>
                  <a:ea typeface="Montserrat Bold"/>
                  <a:cs typeface="Montserrat Bold"/>
                  <a:sym typeface="Montserrat Bold"/>
                </a:defRPr>
              </a:pPr>
              <a:r>
                <a:rPr dirty="0"/>
                <a:t>3–4 people, stopwatch, marker, </a:t>
              </a:r>
            </a:p>
            <a:p>
              <a:pPr marR="254000" algn="r">
                <a:defRPr sz="3000" b="0">
                  <a:solidFill>
                    <a:srgbClr val="FFFFFF"/>
                  </a:solidFill>
                  <a:latin typeface="Montserrat Bold"/>
                  <a:ea typeface="Montserrat Bold"/>
                  <a:cs typeface="Montserrat Bold"/>
                  <a:sym typeface="Montserrat Bold"/>
                </a:defRPr>
              </a:pPr>
              <a:r>
                <a:rPr dirty="0"/>
                <a:t>paper, masking tape, scissors, </a:t>
              </a:r>
            </a:p>
            <a:p>
              <a:pPr marR="254000" algn="r">
                <a:defRPr sz="3000" b="0">
                  <a:solidFill>
                    <a:srgbClr val="FFFFFF"/>
                  </a:solidFill>
                  <a:latin typeface="Montserrat Bold"/>
                  <a:ea typeface="Montserrat Bold"/>
                  <a:cs typeface="Montserrat Bold"/>
                  <a:sym typeface="Montserrat Bold"/>
                </a:defRPr>
              </a:pPr>
              <a:r>
                <a:rPr dirty="0"/>
                <a:t>furniture, camera, Post-its </a:t>
              </a:r>
            </a:p>
          </p:txBody>
        </p:sp>
        <p:sp>
          <p:nvSpPr>
            <p:cNvPr id="276" name="Shape 276"/>
            <p:cNvSpPr/>
            <p:nvPr/>
          </p:nvSpPr>
          <p:spPr>
            <a:xfrm>
              <a:off x="1844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77" name="Shape 277"/>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78" name="Shape 278"/>
            <p:cNvSpPr/>
            <p:nvPr/>
          </p:nvSpPr>
          <p:spPr>
            <a:xfrm>
              <a:off x="206325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8</a:t>
              </a:r>
            </a:p>
          </p:txBody>
        </p:sp>
        <p:sp>
          <p:nvSpPr>
            <p:cNvPr id="279" name="Shape 279"/>
            <p:cNvSpPr/>
            <p:nvPr/>
          </p:nvSpPr>
          <p:spPr>
            <a:xfrm>
              <a:off x="9687211"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80" name="Shape 280"/>
            <p:cNvSpPr/>
            <p:nvPr/>
          </p:nvSpPr>
          <p:spPr>
            <a:xfrm>
              <a:off x="4214546"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81" name="Shape 281"/>
            <p:cNvSpPr/>
            <p:nvPr/>
          </p:nvSpPr>
          <p:spPr>
            <a:xfrm>
              <a:off x="6950878"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82" name="Shape 282"/>
            <p:cNvSpPr/>
            <p:nvPr/>
          </p:nvSpPr>
          <p:spPr>
            <a:xfrm>
              <a:off x="12423543" y="91950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83" name="Shape 283"/>
            <p:cNvSpPr/>
            <p:nvPr/>
          </p:nvSpPr>
          <p:spPr>
            <a:xfrm>
              <a:off x="15159876"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91" name="Shape 291"/>
            <p:cNvSpPr/>
            <p:nvPr/>
          </p:nvSpPr>
          <p:spPr>
            <a:xfrm>
              <a:off x="17896208" y="9195086"/>
              <a:ext cx="1038541" cy="1038542"/>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7</a:t>
              </a:r>
            </a:p>
          </p:txBody>
        </p:sp>
        <p:sp>
          <p:nvSpPr>
            <p:cNvPr id="293" name="Shape 293"/>
            <p:cNvSpPr/>
            <p:nvPr/>
          </p:nvSpPr>
          <p:spPr>
            <a:xfrm>
              <a:off x="15442374" y="12508777"/>
              <a:ext cx="8422260"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Stephen P. Carmody,</a:t>
              </a:r>
            </a:p>
            <a:p>
              <a:pPr algn="r">
                <a:defRPr sz="2000" b="0">
                  <a:solidFill>
                    <a:srgbClr val="919191"/>
                  </a:solidFill>
                  <a:latin typeface="Montserrat Medium"/>
                  <a:ea typeface="Montserrat Medium"/>
                  <a:cs typeface="Montserrat Medium"/>
                  <a:sym typeface="Montserrat Medium"/>
                </a:defRPr>
              </a:pPr>
              <a:r>
                <a:t>CC BY 2.0, https://www. flickr.com/photos/scarms/34633589670/ </a:t>
              </a:r>
            </a:p>
          </p:txBody>
        </p:sp>
      </p:gr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 name="Shape 308"/>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317" name="Shape 317"/>
          <p:cNvSpPr/>
          <p:nvPr/>
        </p:nvSpPr>
        <p:spPr>
          <a:xfrm>
            <a:off x="3681490"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318" name="Shape 318"/>
          <p:cNvSpPr/>
          <p:nvPr/>
        </p:nvSpPr>
        <p:spPr>
          <a:xfrm>
            <a:off x="6417823"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319" name="Shape 319"/>
          <p:cNvSpPr/>
          <p:nvPr/>
        </p:nvSpPr>
        <p:spPr>
          <a:xfrm>
            <a:off x="9154155" y="10470228"/>
            <a:ext cx="2104652" cy="1133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[15-20 mins] </a:t>
            </a:r>
          </a:p>
        </p:txBody>
      </p:sp>
      <p:sp>
        <p:nvSpPr>
          <p:cNvPr id="320" name="Shape 320"/>
          <p:cNvSpPr/>
          <p:nvPr/>
        </p:nvSpPr>
        <p:spPr>
          <a:xfrm>
            <a:off x="1189048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321" name="Shape 321"/>
          <p:cNvSpPr/>
          <p:nvPr/>
        </p:nvSpPr>
        <p:spPr>
          <a:xfrm>
            <a:off x="14626820"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322" name="Shape 322"/>
          <p:cNvSpPr/>
          <p:nvPr/>
        </p:nvSpPr>
        <p:spPr>
          <a:xfrm>
            <a:off x="2009948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323" name="Shape 323"/>
          <p:cNvSpPr/>
          <p:nvPr/>
        </p:nvSpPr>
        <p:spPr>
          <a:xfrm>
            <a:off x="13835265" y="11114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grpSp>
        <p:nvGrpSpPr>
          <p:cNvPr id="2" name="Group 1">
            <a:extLst>
              <a:ext uri="{FF2B5EF4-FFF2-40B4-BE49-F238E27FC236}">
                <a16:creationId xmlns:a16="http://schemas.microsoft.com/office/drawing/2014/main" id="{9FDA58FD-BA0C-3648-8978-CBA862AD53D2}"/>
              </a:ext>
            </a:extLst>
          </p:cNvPr>
          <p:cNvGrpSpPr/>
          <p:nvPr/>
        </p:nvGrpSpPr>
        <p:grpSpPr>
          <a:xfrm>
            <a:off x="-23403" y="-75167"/>
            <a:ext cx="24574016" cy="13336420"/>
            <a:chOff x="-23403" y="-75167"/>
            <a:chExt cx="24574016" cy="13336420"/>
          </a:xfrm>
        </p:grpSpPr>
        <p:sp>
          <p:nvSpPr>
            <p:cNvPr id="295" name="Shape 295"/>
            <p:cNvSpPr/>
            <p:nvPr/>
          </p:nvSpPr>
          <p:spPr>
            <a:xfrm>
              <a:off x="15442374" y="12508777"/>
              <a:ext cx="8422260"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Stephen P. Carmody,</a:t>
              </a:r>
            </a:p>
            <a:p>
              <a:pPr algn="r">
                <a:defRPr sz="2000" b="0">
                  <a:solidFill>
                    <a:srgbClr val="919191"/>
                  </a:solidFill>
                  <a:latin typeface="Montserrat Medium"/>
                  <a:ea typeface="Montserrat Medium"/>
                  <a:cs typeface="Montserrat Medium"/>
                  <a:sym typeface="Montserrat Medium"/>
                </a:defRPr>
              </a:pPr>
              <a:r>
                <a:t>CC BY 2.0, https://www. flickr.com/photos/scarms/34633589670/ </a:t>
              </a:r>
            </a:p>
          </p:txBody>
        </p:sp>
        <p:pic>
          <p:nvPicPr>
            <p:cNvPr id="296" name="Bodystorming.jpg"/>
            <p:cNvPicPr>
              <a:picLocks noChangeAspect="1"/>
            </p:cNvPicPr>
            <p:nvPr/>
          </p:nvPicPr>
          <p:blipFill>
            <a:blip r:embed="rId2"/>
            <a:srcRect t="27239" b="27239"/>
            <a:stretch>
              <a:fillRect/>
            </a:stretch>
          </p:blipFill>
          <p:spPr>
            <a:xfrm>
              <a:off x="1212" y="-9608"/>
              <a:ext cx="19473580" cy="5909701"/>
            </a:xfrm>
            <a:prstGeom prst="rect">
              <a:avLst/>
            </a:prstGeom>
            <a:ln w="12700">
              <a:miter lim="400000"/>
            </a:ln>
          </p:spPr>
        </p:pic>
        <p:sp>
          <p:nvSpPr>
            <p:cNvPr id="297" name="Shape 297"/>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98" name="Shape 298"/>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99" name="Shape 299"/>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0" name="Shape 300"/>
            <p:cNvSpPr/>
            <p:nvPr/>
          </p:nvSpPr>
          <p:spPr>
            <a:xfrm>
              <a:off x="19212262" y="129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26</a:t>
              </a:r>
            </a:p>
          </p:txBody>
        </p:sp>
        <p:sp>
          <p:nvSpPr>
            <p:cNvPr id="301" name="Shape 301"/>
            <p:cNvSpPr/>
            <p:nvPr/>
          </p:nvSpPr>
          <p:spPr>
            <a:xfrm>
              <a:off x="-23403" y="1676596"/>
              <a:ext cx="15631495"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302" name="Shape 302"/>
            <p:cNvSpPr/>
            <p:nvPr/>
          </p:nvSpPr>
          <p:spPr>
            <a:xfrm rot="5400000">
              <a:off x="15080529" y="2201757"/>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3" name="Shape 303"/>
            <p:cNvSpPr/>
            <p:nvPr/>
          </p:nvSpPr>
          <p:spPr>
            <a:xfrm>
              <a:off x="385152" y="770400"/>
              <a:ext cx="1514473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Bodystorming</a:t>
              </a:r>
            </a:p>
          </p:txBody>
        </p:sp>
        <p:sp>
          <p:nvSpPr>
            <p:cNvPr id="304" name="Shape 304"/>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explore an existing situation through physically acting out scenarios, with the goal of revealing unexpected insights and discovering opportunities for design. Use the resources on the companion website to help you keep the bodystorm going. </a:t>
              </a:r>
            </a:p>
          </p:txBody>
        </p:sp>
        <p:sp>
          <p:nvSpPr>
            <p:cNvPr id="305" name="Shape 305"/>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6" name="Shape 306"/>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307" name="Shape 307"/>
            <p:cNvSpPr/>
            <p:nvPr/>
          </p:nvSpPr>
          <p:spPr>
            <a:xfrm>
              <a:off x="18079200" y="2628000"/>
              <a:ext cx="6471413" cy="2962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endParaRPr dirty="0"/>
            </a:p>
            <a:p>
              <a:pPr marR="254000" algn="r">
                <a:defRPr sz="3000" b="0">
                  <a:solidFill>
                    <a:srgbClr val="FFFFFF"/>
                  </a:solidFill>
                  <a:latin typeface="Montserrat Bold"/>
                  <a:ea typeface="Montserrat Bold"/>
                  <a:cs typeface="Montserrat Bold"/>
                  <a:sym typeface="Montserrat Bold"/>
                </a:defRPr>
              </a:pPr>
              <a:r>
                <a:rPr dirty="0"/>
                <a:t>YOU WILL NEED </a:t>
              </a:r>
            </a:p>
            <a:p>
              <a:pPr marR="254000" algn="r">
                <a:defRPr sz="3000" b="0">
                  <a:solidFill>
                    <a:srgbClr val="FFFFFF"/>
                  </a:solidFill>
                  <a:latin typeface="Montserrat Bold"/>
                  <a:ea typeface="Montserrat Bold"/>
                  <a:cs typeface="Montserrat Bold"/>
                  <a:sym typeface="Montserrat Bold"/>
                </a:defRPr>
              </a:pPr>
              <a:r>
                <a:rPr dirty="0"/>
                <a:t>3–4 people, stopwatch, marker, </a:t>
              </a:r>
            </a:p>
            <a:p>
              <a:pPr marR="254000" algn="r">
                <a:defRPr sz="3000" b="0">
                  <a:solidFill>
                    <a:srgbClr val="FFFFFF"/>
                  </a:solidFill>
                  <a:latin typeface="Montserrat Bold"/>
                  <a:ea typeface="Montserrat Bold"/>
                  <a:cs typeface="Montserrat Bold"/>
                  <a:sym typeface="Montserrat Bold"/>
                </a:defRPr>
              </a:pPr>
              <a:r>
                <a:rPr dirty="0"/>
                <a:t>paper, masking tape, scissors, </a:t>
              </a:r>
            </a:p>
            <a:p>
              <a:pPr marR="254000" algn="r">
                <a:defRPr sz="3000" b="0">
                  <a:solidFill>
                    <a:srgbClr val="FFFFFF"/>
                  </a:solidFill>
                  <a:latin typeface="Montserrat Bold"/>
                  <a:ea typeface="Montserrat Bold"/>
                  <a:cs typeface="Montserrat Bold"/>
                  <a:sym typeface="Montserrat Bold"/>
                </a:defRPr>
              </a:pPr>
              <a:r>
                <a:rPr dirty="0"/>
                <a:t>furniture, camera, Post-its </a:t>
              </a:r>
            </a:p>
          </p:txBody>
        </p:sp>
        <p:sp>
          <p:nvSpPr>
            <p:cNvPr id="309" name="Shape 309"/>
            <p:cNvSpPr/>
            <p:nvPr/>
          </p:nvSpPr>
          <p:spPr>
            <a:xfrm>
              <a:off x="1844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10" name="Shape 310"/>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311" name="Shape 311"/>
            <p:cNvSpPr/>
            <p:nvPr/>
          </p:nvSpPr>
          <p:spPr>
            <a:xfrm>
              <a:off x="206325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8</a:t>
              </a:r>
            </a:p>
          </p:txBody>
        </p:sp>
        <p:sp>
          <p:nvSpPr>
            <p:cNvPr id="312" name="Shape 312"/>
            <p:cNvSpPr/>
            <p:nvPr/>
          </p:nvSpPr>
          <p:spPr>
            <a:xfrm>
              <a:off x="9687211"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313" name="Shape 313"/>
            <p:cNvSpPr/>
            <p:nvPr/>
          </p:nvSpPr>
          <p:spPr>
            <a:xfrm>
              <a:off x="4214546"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314" name="Shape 314"/>
            <p:cNvSpPr/>
            <p:nvPr/>
          </p:nvSpPr>
          <p:spPr>
            <a:xfrm>
              <a:off x="6950878"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315" name="Shape 315"/>
            <p:cNvSpPr/>
            <p:nvPr/>
          </p:nvSpPr>
          <p:spPr>
            <a:xfrm>
              <a:off x="12423543"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316" name="Shape 316"/>
            <p:cNvSpPr/>
            <p:nvPr/>
          </p:nvSpPr>
          <p:spPr>
            <a:xfrm>
              <a:off x="15159876" y="91950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324" name="Shape 324"/>
            <p:cNvSpPr/>
            <p:nvPr/>
          </p:nvSpPr>
          <p:spPr>
            <a:xfrm>
              <a:off x="17896208" y="9195086"/>
              <a:ext cx="1038541" cy="1038542"/>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7</a:t>
              </a:r>
            </a:p>
          </p:txBody>
        </p:sp>
      </p:grpSp>
      <p:sp>
        <p:nvSpPr>
          <p:cNvPr id="325" name="Shape 325"/>
          <p:cNvSpPr/>
          <p:nvPr/>
        </p:nvSpPr>
        <p:spPr>
          <a:xfrm>
            <a:off x="17363152" y="10470228"/>
            <a:ext cx="2104652" cy="1133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[15-20 mins] </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Shape 340"/>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349" name="Shape 349"/>
          <p:cNvSpPr/>
          <p:nvPr/>
        </p:nvSpPr>
        <p:spPr>
          <a:xfrm>
            <a:off x="3681490"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350" name="Shape 350"/>
          <p:cNvSpPr/>
          <p:nvPr/>
        </p:nvSpPr>
        <p:spPr>
          <a:xfrm>
            <a:off x="6417823"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351" name="Shape 351"/>
          <p:cNvSpPr/>
          <p:nvPr/>
        </p:nvSpPr>
        <p:spPr>
          <a:xfrm>
            <a:off x="9154155" y="10470228"/>
            <a:ext cx="2104652" cy="1133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[15-20 mins] </a:t>
            </a:r>
          </a:p>
        </p:txBody>
      </p:sp>
      <p:sp>
        <p:nvSpPr>
          <p:cNvPr id="352" name="Shape 352"/>
          <p:cNvSpPr/>
          <p:nvPr/>
        </p:nvSpPr>
        <p:spPr>
          <a:xfrm>
            <a:off x="1189048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353" name="Shape 353"/>
          <p:cNvSpPr/>
          <p:nvPr/>
        </p:nvSpPr>
        <p:spPr>
          <a:xfrm>
            <a:off x="14626820"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354" name="Shape 354"/>
          <p:cNvSpPr/>
          <p:nvPr/>
        </p:nvSpPr>
        <p:spPr>
          <a:xfrm>
            <a:off x="2009948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355" name="Shape 355"/>
          <p:cNvSpPr/>
          <p:nvPr/>
        </p:nvSpPr>
        <p:spPr>
          <a:xfrm>
            <a:off x="16571597" y="114572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grpSp>
        <p:nvGrpSpPr>
          <p:cNvPr id="2" name="Group 1">
            <a:extLst>
              <a:ext uri="{FF2B5EF4-FFF2-40B4-BE49-F238E27FC236}">
                <a16:creationId xmlns:a16="http://schemas.microsoft.com/office/drawing/2014/main" id="{A485B819-168D-074C-87DD-A61CBBAAC58D}"/>
              </a:ext>
            </a:extLst>
          </p:cNvPr>
          <p:cNvGrpSpPr/>
          <p:nvPr/>
        </p:nvGrpSpPr>
        <p:grpSpPr>
          <a:xfrm>
            <a:off x="-23403" y="-75167"/>
            <a:ext cx="24574016" cy="13336420"/>
            <a:chOff x="-23403" y="-75167"/>
            <a:chExt cx="24574016" cy="13336420"/>
          </a:xfrm>
        </p:grpSpPr>
        <p:sp>
          <p:nvSpPr>
            <p:cNvPr id="327" name="Shape 327"/>
            <p:cNvSpPr/>
            <p:nvPr/>
          </p:nvSpPr>
          <p:spPr>
            <a:xfrm>
              <a:off x="15442374" y="12508777"/>
              <a:ext cx="8422260"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Stephen P. Carmody,</a:t>
              </a:r>
            </a:p>
            <a:p>
              <a:pPr algn="r">
                <a:defRPr sz="2000" b="0">
                  <a:solidFill>
                    <a:srgbClr val="919191"/>
                  </a:solidFill>
                  <a:latin typeface="Montserrat Medium"/>
                  <a:ea typeface="Montserrat Medium"/>
                  <a:cs typeface="Montserrat Medium"/>
                  <a:sym typeface="Montserrat Medium"/>
                </a:defRPr>
              </a:pPr>
              <a:r>
                <a:t>CC BY 2.0, https://www. flickr.com/photos/scarms/34633589670/ </a:t>
              </a:r>
            </a:p>
          </p:txBody>
        </p:sp>
        <p:pic>
          <p:nvPicPr>
            <p:cNvPr id="328" name="Bodystorming.jpg"/>
            <p:cNvPicPr>
              <a:picLocks noChangeAspect="1"/>
            </p:cNvPicPr>
            <p:nvPr/>
          </p:nvPicPr>
          <p:blipFill>
            <a:blip r:embed="rId2"/>
            <a:srcRect t="27239" b="27239"/>
            <a:stretch>
              <a:fillRect/>
            </a:stretch>
          </p:blipFill>
          <p:spPr>
            <a:xfrm>
              <a:off x="1212" y="-9608"/>
              <a:ext cx="19473580" cy="5909701"/>
            </a:xfrm>
            <a:prstGeom prst="rect">
              <a:avLst/>
            </a:prstGeom>
            <a:ln w="12700">
              <a:miter lim="400000"/>
            </a:ln>
          </p:spPr>
        </p:pic>
        <p:sp>
          <p:nvSpPr>
            <p:cNvPr id="329" name="Shape 329"/>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0" name="Shape 330"/>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1" name="Shape 331"/>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2" name="Shape 332"/>
            <p:cNvSpPr/>
            <p:nvPr/>
          </p:nvSpPr>
          <p:spPr>
            <a:xfrm>
              <a:off x="19212262" y="129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26</a:t>
              </a:r>
            </a:p>
          </p:txBody>
        </p:sp>
        <p:sp>
          <p:nvSpPr>
            <p:cNvPr id="333" name="Shape 333"/>
            <p:cNvSpPr/>
            <p:nvPr/>
          </p:nvSpPr>
          <p:spPr>
            <a:xfrm>
              <a:off x="-23403" y="1676596"/>
              <a:ext cx="15631495"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334" name="Shape 334"/>
            <p:cNvSpPr/>
            <p:nvPr/>
          </p:nvSpPr>
          <p:spPr>
            <a:xfrm rot="5400000">
              <a:off x="15080529" y="2201757"/>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5" name="Shape 335"/>
            <p:cNvSpPr/>
            <p:nvPr/>
          </p:nvSpPr>
          <p:spPr>
            <a:xfrm>
              <a:off x="385152" y="770400"/>
              <a:ext cx="1514473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Bodystorming</a:t>
              </a:r>
            </a:p>
          </p:txBody>
        </p:sp>
        <p:sp>
          <p:nvSpPr>
            <p:cNvPr id="336" name="Shape 336"/>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explore an existing situation through physically acting out scenarios, with the goal of revealing unexpected insights and discovering opportunities for design. Use the resources on the companion website to help you keep the bodystorm going. </a:t>
              </a:r>
            </a:p>
          </p:txBody>
        </p:sp>
        <p:sp>
          <p:nvSpPr>
            <p:cNvPr id="337" name="Shape 337"/>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8" name="Shape 338"/>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339" name="Shape 339"/>
            <p:cNvSpPr/>
            <p:nvPr/>
          </p:nvSpPr>
          <p:spPr>
            <a:xfrm>
              <a:off x="18079200" y="2628000"/>
              <a:ext cx="6471413" cy="2962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endParaRPr dirty="0"/>
            </a:p>
            <a:p>
              <a:pPr marR="254000" algn="r">
                <a:defRPr sz="3000" b="0">
                  <a:solidFill>
                    <a:srgbClr val="FFFFFF"/>
                  </a:solidFill>
                  <a:latin typeface="Montserrat Bold"/>
                  <a:ea typeface="Montserrat Bold"/>
                  <a:cs typeface="Montserrat Bold"/>
                  <a:sym typeface="Montserrat Bold"/>
                </a:defRPr>
              </a:pPr>
              <a:r>
                <a:rPr dirty="0"/>
                <a:t>YOU WILL NEED </a:t>
              </a:r>
            </a:p>
            <a:p>
              <a:pPr marR="254000" algn="r">
                <a:defRPr sz="3000" b="0">
                  <a:solidFill>
                    <a:srgbClr val="FFFFFF"/>
                  </a:solidFill>
                  <a:latin typeface="Montserrat Bold"/>
                  <a:ea typeface="Montserrat Bold"/>
                  <a:cs typeface="Montserrat Bold"/>
                  <a:sym typeface="Montserrat Bold"/>
                </a:defRPr>
              </a:pPr>
              <a:r>
                <a:rPr dirty="0"/>
                <a:t>3–4 people, stopwatch, marker, </a:t>
              </a:r>
            </a:p>
            <a:p>
              <a:pPr marR="254000" algn="r">
                <a:defRPr sz="3000" b="0">
                  <a:solidFill>
                    <a:srgbClr val="FFFFFF"/>
                  </a:solidFill>
                  <a:latin typeface="Montserrat Bold"/>
                  <a:ea typeface="Montserrat Bold"/>
                  <a:cs typeface="Montserrat Bold"/>
                  <a:sym typeface="Montserrat Bold"/>
                </a:defRPr>
              </a:pPr>
              <a:r>
                <a:rPr dirty="0"/>
                <a:t>paper, masking tape, scissors, </a:t>
              </a:r>
            </a:p>
            <a:p>
              <a:pPr marR="254000" algn="r">
                <a:defRPr sz="3000" b="0">
                  <a:solidFill>
                    <a:srgbClr val="FFFFFF"/>
                  </a:solidFill>
                  <a:latin typeface="Montserrat Bold"/>
                  <a:ea typeface="Montserrat Bold"/>
                  <a:cs typeface="Montserrat Bold"/>
                  <a:sym typeface="Montserrat Bold"/>
                </a:defRPr>
              </a:pPr>
              <a:r>
                <a:rPr dirty="0"/>
                <a:t>furniture, camera, Post-its </a:t>
              </a:r>
            </a:p>
          </p:txBody>
        </p:sp>
        <p:sp>
          <p:nvSpPr>
            <p:cNvPr id="341" name="Shape 341"/>
            <p:cNvSpPr/>
            <p:nvPr/>
          </p:nvSpPr>
          <p:spPr>
            <a:xfrm>
              <a:off x="1844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42" name="Shape 342"/>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343" name="Shape 343"/>
            <p:cNvSpPr/>
            <p:nvPr/>
          </p:nvSpPr>
          <p:spPr>
            <a:xfrm>
              <a:off x="206325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8</a:t>
              </a:r>
            </a:p>
          </p:txBody>
        </p:sp>
        <p:sp>
          <p:nvSpPr>
            <p:cNvPr id="344" name="Shape 344"/>
            <p:cNvSpPr/>
            <p:nvPr/>
          </p:nvSpPr>
          <p:spPr>
            <a:xfrm>
              <a:off x="9687211"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345" name="Shape 345"/>
            <p:cNvSpPr/>
            <p:nvPr/>
          </p:nvSpPr>
          <p:spPr>
            <a:xfrm>
              <a:off x="4214546"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346" name="Shape 346"/>
            <p:cNvSpPr/>
            <p:nvPr/>
          </p:nvSpPr>
          <p:spPr>
            <a:xfrm>
              <a:off x="6950878"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347" name="Shape 347"/>
            <p:cNvSpPr/>
            <p:nvPr/>
          </p:nvSpPr>
          <p:spPr>
            <a:xfrm>
              <a:off x="12423543"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348" name="Shape 348"/>
            <p:cNvSpPr/>
            <p:nvPr/>
          </p:nvSpPr>
          <p:spPr>
            <a:xfrm>
              <a:off x="15159876"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356" name="Shape 356"/>
            <p:cNvSpPr/>
            <p:nvPr/>
          </p:nvSpPr>
          <p:spPr>
            <a:xfrm>
              <a:off x="17896208" y="9195086"/>
              <a:ext cx="1038541" cy="1038542"/>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7</a:t>
              </a:r>
            </a:p>
          </p:txBody>
        </p:sp>
      </p:grpSp>
      <p:sp>
        <p:nvSpPr>
          <p:cNvPr id="357" name="Shape 357"/>
          <p:cNvSpPr/>
          <p:nvPr/>
        </p:nvSpPr>
        <p:spPr>
          <a:xfrm>
            <a:off x="17363152" y="10470228"/>
            <a:ext cx="2104652" cy="1133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[15-20 mins] </a:t>
            </a:r>
          </a:p>
        </p:txBody>
      </p:sp>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62</TotalTime>
  <Words>1427</Words>
  <Application>Microsoft Macintosh PowerPoint</Application>
  <PresentationFormat>Custom</PresentationFormat>
  <Paragraphs>249</Paragraphs>
  <Slides>12</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12</vt:i4>
      </vt:variant>
    </vt:vector>
  </HeadingPairs>
  <TitlesOfParts>
    <vt:vector size="24" baseType="lpstr">
      <vt:lpstr>Helvetica Neue Medium</vt:lpstr>
      <vt:lpstr>Montserrat-Italic</vt:lpstr>
      <vt:lpstr>Tw Cen MT</vt:lpstr>
      <vt:lpstr>Helvetica Neue</vt:lpstr>
      <vt:lpstr>Palatino</vt:lpstr>
      <vt:lpstr>Montserrat Medium</vt:lpstr>
      <vt:lpstr>Helvetica Light</vt:lpstr>
      <vt:lpstr>Helvetica Neue Light</vt:lpstr>
      <vt:lpstr>Helvetica Neue Thin</vt:lpstr>
      <vt:lpstr>Montserrat Bold</vt:lpstr>
      <vt:lpstr>Montserrat-BoldItalic</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Robert Dongas</cp:lastModifiedBy>
  <cp:revision>20</cp:revision>
  <dcterms:modified xsi:type="dcterms:W3CDTF">2020-01-09T04:37:01Z</dcterms:modified>
</cp:coreProperties>
</file>